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9"/>
  </p:notesMasterIdLst>
  <p:handoutMasterIdLst>
    <p:handoutMasterId r:id="rId70"/>
  </p:handoutMasterIdLst>
  <p:sldIdLst>
    <p:sldId id="1381" r:id="rId5"/>
    <p:sldId id="1383" r:id="rId6"/>
    <p:sldId id="1385" r:id="rId7"/>
    <p:sldId id="1386" r:id="rId8"/>
    <p:sldId id="1388" r:id="rId9"/>
    <p:sldId id="1484" r:id="rId10"/>
    <p:sldId id="1531" r:id="rId11"/>
    <p:sldId id="1384" r:id="rId12"/>
    <p:sldId id="1529" r:id="rId13"/>
    <p:sldId id="1392" r:id="rId14"/>
    <p:sldId id="1553" r:id="rId15"/>
    <p:sldId id="1478" r:id="rId16"/>
    <p:sldId id="1532" r:id="rId17"/>
    <p:sldId id="1524" r:id="rId18"/>
    <p:sldId id="1391" r:id="rId19"/>
    <p:sldId id="1435" r:id="rId20"/>
    <p:sldId id="1504" r:id="rId21"/>
    <p:sldId id="1436" r:id="rId22"/>
    <p:sldId id="1535" r:id="rId23"/>
    <p:sldId id="1393" r:id="rId24"/>
    <p:sldId id="1486" r:id="rId25"/>
    <p:sldId id="1525" r:id="rId26"/>
    <p:sldId id="1489" r:id="rId27"/>
    <p:sldId id="1432" r:id="rId28"/>
    <p:sldId id="1487" r:id="rId29"/>
    <p:sldId id="1537" r:id="rId30"/>
    <p:sldId id="1437" r:id="rId31"/>
    <p:sldId id="1538" r:id="rId32"/>
    <p:sldId id="1438" r:id="rId33"/>
    <p:sldId id="1439" r:id="rId34"/>
    <p:sldId id="1521" r:id="rId35"/>
    <p:sldId id="1539" r:id="rId36"/>
    <p:sldId id="1397" r:id="rId37"/>
    <p:sldId id="1490" r:id="rId38"/>
    <p:sldId id="1491" r:id="rId39"/>
    <p:sldId id="1440" r:id="rId40"/>
    <p:sldId id="1544" r:id="rId41"/>
    <p:sldId id="1441" r:id="rId42"/>
    <p:sldId id="1442" r:id="rId43"/>
    <p:sldId id="1555" r:id="rId44"/>
    <p:sldId id="1443" r:id="rId45"/>
    <p:sldId id="1444" r:id="rId46"/>
    <p:sldId id="1545" r:id="rId47"/>
    <p:sldId id="1540" r:id="rId48"/>
    <p:sldId id="1492" r:id="rId49"/>
    <p:sldId id="1546" r:id="rId50"/>
    <p:sldId id="1541" r:id="rId51"/>
    <p:sldId id="1542" r:id="rId52"/>
    <p:sldId id="1543" r:id="rId53"/>
    <p:sldId id="1494" r:id="rId54"/>
    <p:sldId id="1526" r:id="rId55"/>
    <p:sldId id="1446" r:id="rId56"/>
    <p:sldId id="338" r:id="rId57"/>
    <p:sldId id="339" r:id="rId58"/>
    <p:sldId id="340" r:id="rId59"/>
    <p:sldId id="1520" r:id="rId60"/>
    <p:sldId id="1467" r:id="rId61"/>
    <p:sldId id="1547" r:id="rId62"/>
    <p:sldId id="1548" r:id="rId63"/>
    <p:sldId id="1550" r:id="rId64"/>
    <p:sldId id="1551" r:id="rId65"/>
    <p:sldId id="1552" r:id="rId66"/>
    <p:sldId id="1554" r:id="rId67"/>
    <p:sldId id="1407" r:id="rId6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userDrawn="1">
          <p15:clr>
            <a:srgbClr val="A4A3A4"/>
          </p15:clr>
        </p15:guide>
        <p15:guide id="2" pos="6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 Janey (CA - Toronto)" initials="TJ(-T" lastIdx="59" clrIdx="0">
    <p:extLst>
      <p:ext uri="{19B8F6BF-5375-455C-9EA6-DF929625EA0E}">
        <p15:presenceInfo xmlns:p15="http://schemas.microsoft.com/office/powerpoint/2012/main" userId="Tang, Janey (CA - Toronto)" providerId="None"/>
      </p:ext>
    </p:extLst>
  </p:cmAuthor>
  <p:cmAuthor id="2" name="Baig, Wazha" initials="BW" lastIdx="47" clrIdx="1">
    <p:extLst>
      <p:ext uri="{19B8F6BF-5375-455C-9EA6-DF929625EA0E}">
        <p15:presenceInfo xmlns:p15="http://schemas.microsoft.com/office/powerpoint/2012/main" userId="S-1-5-21-823518204-362288127-1606980848-482666" providerId="AD"/>
      </p:ext>
    </p:extLst>
  </p:cmAuthor>
  <p:cmAuthor id="3" name="Jacqueline Goodman" initials="JG" lastIdx="16" clrIdx="3">
    <p:extLst>
      <p:ext uri="{19B8F6BF-5375-455C-9EA6-DF929625EA0E}">
        <p15:presenceInfo xmlns:p15="http://schemas.microsoft.com/office/powerpoint/2012/main" userId="S-1-5-21-458661915-902148063-44994032-2302" providerId="AD"/>
      </p:ext>
    </p:extLst>
  </p:cmAuthor>
  <p:cmAuthor id="4" name="Nancy Coe" initials="NC" lastIdx="8" clrIdx="4">
    <p:extLst>
      <p:ext uri="{19B8F6BF-5375-455C-9EA6-DF929625EA0E}">
        <p15:presenceInfo xmlns:p15="http://schemas.microsoft.com/office/powerpoint/2012/main" userId="S-1-5-21-458661915-902148063-44994032-1488" providerId="AD"/>
      </p:ext>
    </p:extLst>
  </p:cmAuthor>
  <p:cmAuthor id="5" name="J Pavlis" initials="JP" lastIdx="6" clrIdx="5">
    <p:extLst>
      <p:ext uri="{19B8F6BF-5375-455C-9EA6-DF929625EA0E}">
        <p15:presenceInfo xmlns:p15="http://schemas.microsoft.com/office/powerpoint/2012/main" userId="J Pavli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4"/>
    <a:srgbClr val="ECF0F5"/>
    <a:srgbClr val="003660"/>
    <a:srgbClr val="00B0F0"/>
    <a:srgbClr val="96D7EE"/>
    <a:srgbClr val="929292"/>
    <a:srgbClr val="888888"/>
    <a:srgbClr val="8A8A8A"/>
    <a:srgbClr val="DBF3F9"/>
    <a:srgbClr val="EEF9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35" autoAdjust="0"/>
    <p:restoredTop sz="83401" autoAdjust="0"/>
  </p:normalViewPr>
  <p:slideViewPr>
    <p:cSldViewPr snapToGrid="0">
      <p:cViewPr varScale="1">
        <p:scale>
          <a:sx n="73" d="100"/>
          <a:sy n="73" d="100"/>
        </p:scale>
        <p:origin x="552" y="34"/>
      </p:cViewPr>
      <p:guideLst>
        <p:guide orient="horz" pos="1071"/>
        <p:guide pos="619"/>
      </p:guideLst>
    </p:cSldViewPr>
  </p:slideViewPr>
  <p:outlineViewPr>
    <p:cViewPr>
      <p:scale>
        <a:sx n="33" d="100"/>
        <a:sy n="33" d="100"/>
      </p:scale>
      <p:origin x="0" y="-34565"/>
    </p:cViewPr>
  </p:outlineViewPr>
  <p:notesTextViewPr>
    <p:cViewPr>
      <p:scale>
        <a:sx n="1" d="1"/>
        <a:sy n="1" d="1"/>
      </p:scale>
      <p:origin x="0" y="0"/>
    </p:cViewPr>
  </p:notesTextViewPr>
  <p:sorterViewPr>
    <p:cViewPr>
      <p:scale>
        <a:sx n="100" d="100"/>
        <a:sy n="100" d="100"/>
      </p:scale>
      <p:origin x="0" y="-1396"/>
    </p:cViewPr>
  </p:sorterViewPr>
  <p:notesViewPr>
    <p:cSldViewPr snapToGrid="0">
      <p:cViewPr>
        <p:scale>
          <a:sx n="89" d="100"/>
          <a:sy n="89" d="100"/>
        </p:scale>
        <p:origin x="1094" y="-8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571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82119" cy="466435"/>
          </a:xfrm>
          <a:prstGeom prst="rect">
            <a:avLst/>
          </a:prstGeom>
        </p:spPr>
        <p:txBody>
          <a:bodyPr vert="horz" lIns="93167" tIns="46582" rIns="93167" bIns="46582" rtlCol="0"/>
          <a:lstStyle>
            <a:lvl1pPr algn="l">
              <a:defRPr sz="1200"/>
            </a:lvl1pPr>
          </a:lstStyle>
          <a:p>
            <a:endParaRPr lang="en-CA" dirty="0"/>
          </a:p>
        </p:txBody>
      </p:sp>
      <p:sp>
        <p:nvSpPr>
          <p:cNvPr id="3" name="Date Placeholder 2"/>
          <p:cNvSpPr>
            <a:spLocks noGrp="1"/>
          </p:cNvSpPr>
          <p:nvPr>
            <p:ph type="dt" idx="1"/>
          </p:nvPr>
        </p:nvSpPr>
        <p:spPr>
          <a:xfrm>
            <a:off x="3898105" y="2"/>
            <a:ext cx="2982119" cy="466435"/>
          </a:xfrm>
          <a:prstGeom prst="rect">
            <a:avLst/>
          </a:prstGeom>
        </p:spPr>
        <p:txBody>
          <a:bodyPr vert="horz" lIns="93167" tIns="46582" rIns="93167" bIns="46582" rtlCol="0"/>
          <a:lstStyle>
            <a:lvl1pPr algn="r">
              <a:defRPr sz="1200"/>
            </a:lvl1pPr>
          </a:lstStyle>
          <a:p>
            <a:fld id="{F850F837-C63D-4573-BF78-9E96A548BF7D}" type="datetimeFigureOut">
              <a:rPr lang="en-CA" smtClean="0"/>
              <a:t>2020-11-05</a:t>
            </a:fld>
            <a:endParaRPr lang="en-CA" dirty="0"/>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67" tIns="46582" rIns="93167" bIns="46582" rtlCol="0" anchor="ctr"/>
          <a:lstStyle/>
          <a:p>
            <a:endParaRPr lang="en-CA" dirty="0"/>
          </a:p>
        </p:txBody>
      </p:sp>
      <p:sp>
        <p:nvSpPr>
          <p:cNvPr id="5" name="Notes Placeholder 4"/>
          <p:cNvSpPr>
            <a:spLocks noGrp="1"/>
          </p:cNvSpPr>
          <p:nvPr>
            <p:ph type="body" sz="quarter" idx="3"/>
          </p:nvPr>
        </p:nvSpPr>
        <p:spPr>
          <a:xfrm>
            <a:off x="688182" y="4473894"/>
            <a:ext cx="5505450" cy="3660456"/>
          </a:xfrm>
          <a:prstGeom prst="rect">
            <a:avLst/>
          </a:prstGeom>
        </p:spPr>
        <p:txBody>
          <a:bodyPr vert="horz" lIns="93167" tIns="46582" rIns="93167"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3" y="8829971"/>
            <a:ext cx="2982119" cy="466433"/>
          </a:xfrm>
          <a:prstGeom prst="rect">
            <a:avLst/>
          </a:prstGeom>
        </p:spPr>
        <p:txBody>
          <a:bodyPr vert="horz" lIns="93167" tIns="46582" rIns="93167" bIns="4658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98105" y="8829971"/>
            <a:ext cx="2982119" cy="466433"/>
          </a:xfrm>
          <a:prstGeom prst="rect">
            <a:avLst/>
          </a:prstGeom>
        </p:spPr>
        <p:txBody>
          <a:bodyPr vert="horz" lIns="93167" tIns="46582" rIns="93167" bIns="46582" rtlCol="0" anchor="b"/>
          <a:lstStyle>
            <a:lvl1pPr algn="r">
              <a:defRPr sz="1200"/>
            </a:lvl1pPr>
          </a:lstStyle>
          <a:p>
            <a:fld id="{10C6115A-D161-4ECA-93FA-837719A2DA3C}" type="slidenum">
              <a:rPr lang="en-CA" smtClean="0"/>
              <a:t>‹#›</a:t>
            </a:fld>
            <a:endParaRPr lang="en-CA" dirty="0"/>
          </a:p>
        </p:txBody>
      </p:sp>
    </p:spTree>
    <p:extLst>
      <p:ext uri="{BB962C8B-B14F-4D97-AF65-F5344CB8AC3E}">
        <p14:creationId xmlns:p14="http://schemas.microsoft.com/office/powerpoint/2010/main" val="5590710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465F94-9B2B-424A-87AD-3936F536D806}"/>
              </a:ext>
            </a:extLst>
          </p:cNvPr>
          <p:cNvSpPr>
            <a:spLocks noGrp="1"/>
          </p:cNvSpPr>
          <p:nvPr>
            <p:ph type="sldNum" sz="quarter" idx="5"/>
          </p:nvPr>
        </p:nvSpPr>
        <p:spPr/>
        <p:txBody>
          <a:bodyPr/>
          <a:lstStyle/>
          <a:p>
            <a:fld id="{10C6115A-D161-4ECA-93FA-837719A2DA3C}" type="slidenum">
              <a:rPr lang="en-CA" smtClean="0"/>
              <a:t>1</a:t>
            </a:fld>
            <a:endParaRPr lang="en-CA" dirty="0"/>
          </a:p>
        </p:txBody>
      </p:sp>
    </p:spTree>
    <p:extLst>
      <p:ext uri="{BB962C8B-B14F-4D97-AF65-F5344CB8AC3E}">
        <p14:creationId xmlns:p14="http://schemas.microsoft.com/office/powerpoint/2010/main" val="92698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1" y="8829969"/>
            <a:ext cx="3037840" cy="466434"/>
          </a:xfrm>
          <a:prstGeom prst="rect">
            <a:avLst/>
          </a:prstGeom>
        </p:spPr>
        <p:txBody>
          <a:bodyPr/>
          <a:lstStyle/>
          <a:p>
            <a:fld id="{10C6115A-D161-4ECA-93FA-837719A2DA3C}" type="slidenum">
              <a:rPr lang="en-CA" smtClean="0"/>
              <a:t>10</a:t>
            </a:fld>
            <a:endParaRPr lang="en-CA" dirty="0"/>
          </a:p>
        </p:txBody>
      </p:sp>
    </p:spTree>
    <p:extLst>
      <p:ext uri="{BB962C8B-B14F-4D97-AF65-F5344CB8AC3E}">
        <p14:creationId xmlns:p14="http://schemas.microsoft.com/office/powerpoint/2010/main" val="246856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41" y="8829969"/>
            <a:ext cx="3037840" cy="466434"/>
          </a:xfrm>
          <a:prstGeom prst="rect">
            <a:avLst/>
          </a:prstGeom>
        </p:spPr>
        <p:txBody>
          <a:bodyPr/>
          <a:lstStyle/>
          <a:p>
            <a:fld id="{10C6115A-D161-4ECA-93FA-837719A2DA3C}" type="slidenum">
              <a:rPr lang="en-CA" smtClean="0"/>
              <a:t>11</a:t>
            </a:fld>
            <a:endParaRPr lang="en-CA" dirty="0"/>
          </a:p>
        </p:txBody>
      </p:sp>
    </p:spTree>
    <p:extLst>
      <p:ext uri="{BB962C8B-B14F-4D97-AF65-F5344CB8AC3E}">
        <p14:creationId xmlns:p14="http://schemas.microsoft.com/office/powerpoint/2010/main" val="81283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443A13-1E2B-4E22-AC79-C512EF1166B5}"/>
              </a:ext>
            </a:extLst>
          </p:cNvPr>
          <p:cNvSpPr>
            <a:spLocks noGrp="1"/>
          </p:cNvSpPr>
          <p:nvPr>
            <p:ph type="sldNum" sz="quarter" idx="5"/>
          </p:nvPr>
        </p:nvSpPr>
        <p:spPr/>
        <p:txBody>
          <a:bodyPr/>
          <a:lstStyle/>
          <a:p>
            <a:fld id="{10C6115A-D161-4ECA-93FA-837719A2DA3C}" type="slidenum">
              <a:rPr lang="en-CA" smtClean="0"/>
              <a:t>12</a:t>
            </a:fld>
            <a:endParaRPr lang="en-CA" dirty="0"/>
          </a:p>
        </p:txBody>
      </p:sp>
    </p:spTree>
    <p:extLst>
      <p:ext uri="{BB962C8B-B14F-4D97-AF65-F5344CB8AC3E}">
        <p14:creationId xmlns:p14="http://schemas.microsoft.com/office/powerpoint/2010/main" val="241557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Explain:</a:t>
            </a:r>
          </a:p>
          <a:p>
            <a:pPr marL="285681" indent="-285681">
              <a:buFont typeface="Arial" panose="020B0604020202020204" pitchFamily="34" charset="0"/>
              <a:buChar char="•"/>
              <a:defRPr/>
            </a:pPr>
            <a:r>
              <a:rPr lang="en-CA" dirty="0"/>
              <a:t>Treasurer may be the leader of the financial process, but it involves everyone in the Unit to ensure buy-in and understanding.</a:t>
            </a:r>
          </a:p>
          <a:p>
            <a:pPr>
              <a:defRPr/>
            </a:pPr>
            <a:endParaRPr lang="en-CA" dirty="0"/>
          </a:p>
          <a:p>
            <a:pPr>
              <a:defRPr/>
            </a:pPr>
            <a:r>
              <a:rPr lang="en-CA" dirty="0"/>
              <a:t>Discuss why to bother making a budget</a:t>
            </a:r>
          </a:p>
          <a:p>
            <a:pPr marL="171409" indent="-171409">
              <a:buFont typeface="Arial" panose="020B0604020202020204" pitchFamily="34" charset="0"/>
              <a:buChar char="•"/>
              <a:defRPr/>
            </a:pPr>
            <a:r>
              <a:rPr lang="en-CA" dirty="0"/>
              <a:t>Helps to ensure there will be money to pay for desired events</a:t>
            </a:r>
          </a:p>
          <a:p>
            <a:pPr marL="171409" indent="-171409">
              <a:buFont typeface="Arial" panose="020B0604020202020204" pitchFamily="34" charset="0"/>
              <a:buChar char="•"/>
              <a:defRPr/>
            </a:pPr>
            <a:r>
              <a:rPr lang="en-CA" dirty="0"/>
              <a:t>Helps to ensure the Unit won’t get into deficit</a:t>
            </a:r>
          </a:p>
          <a:p>
            <a:pPr marL="171409" indent="-171409">
              <a:buFont typeface="Arial" panose="020B0604020202020204" pitchFamily="34" charset="0"/>
              <a:buChar char="•"/>
              <a:defRPr/>
            </a:pPr>
            <a:r>
              <a:rPr lang="en-CA" dirty="0"/>
              <a:t>Helps to ensure the Unit doesn’t end up with too much money – money earned by girls selling cookies should be spent on those girls.</a:t>
            </a:r>
          </a:p>
          <a:p>
            <a:pPr marL="171409" indent="-171409">
              <a:buFont typeface="Arial" panose="020B0604020202020204" pitchFamily="34" charset="0"/>
              <a:buChar char="•"/>
              <a:defRPr/>
            </a:pPr>
            <a:r>
              <a:rPr lang="en-CA" dirty="0"/>
              <a:t>Allows for girls to get involved in planning</a:t>
            </a:r>
          </a:p>
          <a:p>
            <a:pPr marL="171409" indent="-171409">
              <a:buFont typeface="Arial" panose="020B0604020202020204" pitchFamily="34" charset="0"/>
              <a:buChar char="•"/>
              <a:defRPr/>
            </a:pPr>
            <a:endParaRPr lang="en-CA" dirty="0"/>
          </a:p>
          <a:p>
            <a:pPr>
              <a:defRPr/>
            </a:pPr>
            <a:r>
              <a:rPr lang="en-CA" dirty="0"/>
              <a:t>Discuss planning the Guiding year: not just thinking of activities/places to go</a:t>
            </a:r>
          </a:p>
          <a:p>
            <a:pPr marL="285681" indent="-285681">
              <a:buFont typeface="Arial" panose="020B0604020202020204" pitchFamily="34" charset="0"/>
              <a:buChar char="•"/>
              <a:defRPr/>
            </a:pPr>
            <a:r>
              <a:rPr lang="en-CA" dirty="0"/>
              <a:t>How to pay for them (budget)</a:t>
            </a:r>
          </a:p>
          <a:p>
            <a:pPr marL="285681" indent="-285681">
              <a:buFont typeface="Arial" panose="020B0604020202020204" pitchFamily="34" charset="0"/>
              <a:buChar char="•"/>
              <a:defRPr/>
            </a:pPr>
            <a:r>
              <a:rPr lang="en-CA" dirty="0"/>
              <a:t>What needs to be reserved</a:t>
            </a:r>
          </a:p>
          <a:p>
            <a:pPr>
              <a:defRPr/>
            </a:pPr>
            <a:endParaRPr lang="en-CA" dirty="0"/>
          </a:p>
          <a:p>
            <a:pPr>
              <a:defRPr/>
            </a:pPr>
            <a:endParaRPr lang="en-CA" dirty="0"/>
          </a:p>
          <a:p>
            <a:pPr>
              <a:defRPr/>
            </a:pPr>
            <a:r>
              <a:rPr lang="en-CA" dirty="0"/>
              <a:t>Remember: budget is a plan, it can be changed as circumstances change</a:t>
            </a:r>
          </a:p>
          <a:p>
            <a:pPr>
              <a:defRPr/>
            </a:pPr>
            <a:endParaRPr lang="en-CA" sz="800" dirty="0"/>
          </a:p>
          <a:p>
            <a:endParaRPr lang="en-US" dirty="0"/>
          </a:p>
        </p:txBody>
      </p:sp>
      <p:sp>
        <p:nvSpPr>
          <p:cNvPr id="4" name="Slide Number Placeholder 3">
            <a:extLst>
              <a:ext uri="{FF2B5EF4-FFF2-40B4-BE49-F238E27FC236}">
                <a16:creationId xmlns:a16="http://schemas.microsoft.com/office/drawing/2014/main" id="{87443A13-1E2B-4E22-AC79-C512EF1166B5}"/>
              </a:ext>
            </a:extLst>
          </p:cNvPr>
          <p:cNvSpPr>
            <a:spLocks noGrp="1"/>
          </p:cNvSpPr>
          <p:nvPr>
            <p:ph type="sldNum" sz="quarter" idx="5"/>
          </p:nvPr>
        </p:nvSpPr>
        <p:spPr/>
        <p:txBody>
          <a:bodyPr/>
          <a:lstStyle/>
          <a:p>
            <a:fld id="{10C6115A-D161-4ECA-93FA-837719A2DA3C}" type="slidenum">
              <a:rPr lang="en-CA" smtClean="0"/>
              <a:t>13</a:t>
            </a:fld>
            <a:endParaRPr lang="en-CA" dirty="0"/>
          </a:p>
        </p:txBody>
      </p:sp>
    </p:spTree>
    <p:extLst>
      <p:ext uri="{BB962C8B-B14F-4D97-AF65-F5344CB8AC3E}">
        <p14:creationId xmlns:p14="http://schemas.microsoft.com/office/powerpoint/2010/main" val="183871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F6FD18E6-9B8B-4095-B63D-3F31F1EBD669}"/>
              </a:ext>
            </a:extLst>
          </p:cNvPr>
          <p:cNvSpPr>
            <a:spLocks noGrp="1"/>
          </p:cNvSpPr>
          <p:nvPr>
            <p:ph type="sldNum" sz="quarter" idx="5"/>
          </p:nvPr>
        </p:nvSpPr>
        <p:spPr/>
        <p:txBody>
          <a:bodyPr/>
          <a:lstStyle/>
          <a:p>
            <a:fld id="{10C6115A-D161-4ECA-93FA-837719A2DA3C}" type="slidenum">
              <a:rPr lang="en-CA" smtClean="0"/>
              <a:t>14</a:t>
            </a:fld>
            <a:endParaRPr lang="en-CA" dirty="0"/>
          </a:p>
        </p:txBody>
      </p:sp>
    </p:spTree>
    <p:extLst>
      <p:ext uri="{BB962C8B-B14F-4D97-AF65-F5344CB8AC3E}">
        <p14:creationId xmlns:p14="http://schemas.microsoft.com/office/powerpoint/2010/main" val="1663338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CA" dirty="0"/>
              <a:t>Tell them that if they use an incorrect password three times, the account will lock for 10 minutes and then they can try again. If they have forgotten their password, they need to contact their Unified Banking Clerk to have the password reset.</a:t>
            </a:r>
          </a:p>
          <a:p>
            <a:pPr eaLnBrk="1" hangingPunct="1">
              <a:spcBef>
                <a:spcPct val="0"/>
              </a:spcBef>
              <a:defRPr/>
            </a:pPr>
            <a:r>
              <a:rPr lang="en-CA" dirty="0"/>
              <a:t>- Show them how to access the Unified Banking System</a:t>
            </a:r>
          </a:p>
          <a:p>
            <a:pPr eaLnBrk="1" hangingPunct="1">
              <a:spcBef>
                <a:spcPct val="0"/>
              </a:spcBef>
              <a:defRPr/>
            </a:pPr>
            <a:endParaRPr lang="en-CA" dirty="0"/>
          </a:p>
          <a:p>
            <a:pPr eaLnBrk="1" hangingPunct="1">
              <a:spcBef>
                <a:spcPct val="0"/>
              </a:spcBef>
              <a:defRPr/>
            </a:pPr>
            <a:r>
              <a:rPr lang="en-CA" dirty="0"/>
              <a:t>If a Treasurer does more than one Unit, they get one user ID per unit.  They cannot be combined.</a:t>
            </a:r>
          </a:p>
          <a:p>
            <a:pPr eaLnBrk="1" hangingPunct="1">
              <a:spcBef>
                <a:spcPct val="0"/>
              </a:spcBef>
              <a:defRPr/>
            </a:pPr>
            <a:endParaRPr lang="en-CA" dirty="0"/>
          </a:p>
          <a:p>
            <a:pPr eaLnBrk="1" hangingPunct="1">
              <a:spcBef>
                <a:spcPct val="0"/>
              </a:spcBef>
              <a:defRPr/>
            </a:pPr>
            <a:r>
              <a:rPr lang="en-CA" dirty="0"/>
              <a:t>Use Google Chrome or Firefox!!!    Microsoft Explorer is not always reliable.</a:t>
            </a:r>
          </a:p>
          <a:p>
            <a:pPr eaLnBrk="1" hangingPunct="1">
              <a:spcBef>
                <a:spcPct val="0"/>
              </a:spcBef>
              <a:defRPr/>
            </a:pPr>
            <a:endParaRPr lang="en-CA" dirty="0"/>
          </a:p>
          <a:p>
            <a:pPr eaLnBrk="1" hangingPunct="1">
              <a:spcBef>
                <a:spcPct val="0"/>
              </a:spcBef>
              <a:defRPr/>
            </a:pPr>
            <a:r>
              <a:rPr lang="en-CA" dirty="0"/>
              <a:t>At the first login, users are prompted to change their password.</a:t>
            </a:r>
          </a:p>
          <a:p>
            <a:endParaRPr lang="en-US" dirty="0"/>
          </a:p>
        </p:txBody>
      </p:sp>
      <p:sp>
        <p:nvSpPr>
          <p:cNvPr id="4" name="Slide Number Placeholder 3">
            <a:extLst>
              <a:ext uri="{FF2B5EF4-FFF2-40B4-BE49-F238E27FC236}">
                <a16:creationId xmlns:a16="http://schemas.microsoft.com/office/drawing/2014/main" id="{D6E35C1A-B475-44BB-B28D-56620109613C}"/>
              </a:ext>
            </a:extLst>
          </p:cNvPr>
          <p:cNvSpPr>
            <a:spLocks noGrp="1"/>
          </p:cNvSpPr>
          <p:nvPr>
            <p:ph type="sldNum" sz="quarter" idx="5"/>
          </p:nvPr>
        </p:nvSpPr>
        <p:spPr/>
        <p:txBody>
          <a:bodyPr/>
          <a:lstStyle/>
          <a:p>
            <a:fld id="{10C6115A-D161-4ECA-93FA-837719A2DA3C}" type="slidenum">
              <a:rPr lang="en-CA" smtClean="0"/>
              <a:t>15</a:t>
            </a:fld>
            <a:endParaRPr lang="en-CA" dirty="0"/>
          </a:p>
        </p:txBody>
      </p:sp>
    </p:spTree>
    <p:extLst>
      <p:ext uri="{BB962C8B-B14F-4D97-AF65-F5344CB8AC3E}">
        <p14:creationId xmlns:p14="http://schemas.microsoft.com/office/powerpoint/2010/main" val="16911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show demonstration – the</a:t>
            </a:r>
            <a:r>
              <a:rPr lang="en-US" baseline="0" dirty="0"/>
              <a:t> slides have included screenshots in case there is any need for going over the presentation via a call or if the Unified Banking System is not yet ready.</a:t>
            </a:r>
          </a:p>
          <a:p>
            <a:r>
              <a:rPr lang="en-US" baseline="0" dirty="0"/>
              <a:t>Otherwise, this section should just be demonstrated on the Unified Banking System</a:t>
            </a:r>
            <a:endParaRPr lang="en-US" dirty="0"/>
          </a:p>
          <a:p>
            <a:endParaRPr lang="en-US" dirty="0"/>
          </a:p>
        </p:txBody>
      </p:sp>
      <p:sp>
        <p:nvSpPr>
          <p:cNvPr id="4" name="Slide Number Placeholder 3">
            <a:extLst>
              <a:ext uri="{FF2B5EF4-FFF2-40B4-BE49-F238E27FC236}">
                <a16:creationId xmlns:a16="http://schemas.microsoft.com/office/drawing/2014/main" id="{CF3ECD7A-CF6A-4626-8F4C-BD9BCD68B367}"/>
              </a:ext>
            </a:extLst>
          </p:cNvPr>
          <p:cNvSpPr>
            <a:spLocks noGrp="1"/>
          </p:cNvSpPr>
          <p:nvPr>
            <p:ph type="sldNum" sz="quarter" idx="5"/>
          </p:nvPr>
        </p:nvSpPr>
        <p:spPr/>
        <p:txBody>
          <a:bodyPr/>
          <a:lstStyle/>
          <a:p>
            <a:fld id="{10C6115A-D161-4ECA-93FA-837719A2DA3C}" type="slidenum">
              <a:rPr lang="en-CA" smtClean="0"/>
              <a:t>16</a:t>
            </a:fld>
            <a:endParaRPr lang="en-CA" dirty="0"/>
          </a:p>
        </p:txBody>
      </p:sp>
    </p:spTree>
    <p:extLst>
      <p:ext uri="{BB962C8B-B14F-4D97-AF65-F5344CB8AC3E}">
        <p14:creationId xmlns:p14="http://schemas.microsoft.com/office/powerpoint/2010/main" val="1136498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7088" y="454025"/>
            <a:ext cx="5246687" cy="2952750"/>
          </a:xfrm>
        </p:spPr>
      </p:sp>
      <p:sp>
        <p:nvSpPr>
          <p:cNvPr id="3" name="Notes Placeholder 2"/>
          <p:cNvSpPr>
            <a:spLocks noGrp="1"/>
          </p:cNvSpPr>
          <p:nvPr>
            <p:ph type="body" idx="1"/>
          </p:nvPr>
        </p:nvSpPr>
        <p:spPr>
          <a:xfrm>
            <a:off x="240506" y="3624808"/>
            <a:ext cx="6400799" cy="5127306"/>
          </a:xfrm>
        </p:spPr>
        <p:txBody>
          <a:bodyPr/>
          <a:lstStyle/>
          <a:p>
            <a:pPr defTabSz="914047">
              <a:spcBef>
                <a:spcPct val="0"/>
              </a:spcBef>
              <a:defRPr/>
            </a:pPr>
            <a:r>
              <a:rPr lang="en-CA" dirty="0"/>
              <a:t>Facilitator Notes:</a:t>
            </a:r>
          </a:p>
          <a:p>
            <a:pPr marL="171384" indent="-171384" defTabSz="914047">
              <a:spcBef>
                <a:spcPct val="0"/>
              </a:spcBef>
              <a:buFontTx/>
              <a:buChar char="-"/>
              <a:defRPr/>
            </a:pPr>
            <a:r>
              <a:rPr lang="en-CA" dirty="0"/>
              <a:t>Show the Treasurer the Dashboard and walk through the following: </a:t>
            </a:r>
            <a:endParaRPr lang="en-CA" b="1" dirty="0"/>
          </a:p>
          <a:p>
            <a:pPr marL="628499" lvl="1" indent="-171409" defTabSz="914047">
              <a:spcBef>
                <a:spcPct val="0"/>
              </a:spcBef>
              <a:buFont typeface="Arial" panose="020B0604020202020204" pitchFamily="34" charset="0"/>
              <a:buChar char="•"/>
              <a:defRPr/>
            </a:pPr>
            <a:r>
              <a:rPr lang="en-CA" b="1" dirty="0"/>
              <a:t>Waiting Revenue</a:t>
            </a:r>
            <a:r>
              <a:rPr lang="en-CA" dirty="0"/>
              <a:t> – Click here to verify deposits made into the account.</a:t>
            </a:r>
          </a:p>
          <a:p>
            <a:pPr marL="628499" lvl="1" indent="-171409" defTabSz="914047">
              <a:spcBef>
                <a:spcPct val="0"/>
              </a:spcBef>
              <a:buFont typeface="Arial" panose="020B0604020202020204" pitchFamily="34" charset="0"/>
              <a:buChar char="•"/>
              <a:defRPr/>
            </a:pPr>
            <a:r>
              <a:rPr lang="en-CA" b="1" dirty="0"/>
              <a:t>Unverified Revenues </a:t>
            </a:r>
            <a:r>
              <a:rPr lang="en-CA" dirty="0"/>
              <a:t>– Deposits that require more information from your Unified Banking Staff</a:t>
            </a:r>
          </a:p>
          <a:p>
            <a:pPr marL="628499" lvl="1" indent="-171409" defTabSz="914047">
              <a:spcBef>
                <a:spcPct val="0"/>
              </a:spcBef>
              <a:buFont typeface="Arial" panose="020B0604020202020204" pitchFamily="34" charset="0"/>
              <a:buChar char="•"/>
              <a:defRPr/>
            </a:pPr>
            <a:r>
              <a:rPr lang="en-CA" b="1" dirty="0"/>
              <a:t>All Revenues </a:t>
            </a:r>
            <a:r>
              <a:rPr lang="en-CA" dirty="0"/>
              <a:t>– All Revenues for the Unit/District</a:t>
            </a:r>
            <a:endParaRPr lang="en-US" dirty="0"/>
          </a:p>
          <a:p>
            <a:pPr marL="628499" lvl="1" indent="-171409" defTabSz="914047">
              <a:spcBef>
                <a:spcPct val="0"/>
              </a:spcBef>
              <a:buFont typeface="Arial" panose="020B0604020202020204" pitchFamily="34" charset="0"/>
              <a:buChar char="•"/>
              <a:defRPr/>
            </a:pPr>
            <a:endParaRPr lang="en-US" dirty="0"/>
          </a:p>
          <a:p>
            <a:pPr marL="628499" lvl="1" indent="-171409">
              <a:spcBef>
                <a:spcPct val="0"/>
              </a:spcBef>
              <a:buFont typeface="Arial" panose="020B0604020202020204" pitchFamily="34" charset="0"/>
              <a:buChar char="•"/>
              <a:defRPr/>
            </a:pPr>
            <a:r>
              <a:rPr lang="en-CA" b="1" dirty="0"/>
              <a:t>Waiting Expenses</a:t>
            </a:r>
            <a:r>
              <a:rPr lang="en-CA" dirty="0"/>
              <a:t> – C</a:t>
            </a:r>
            <a:r>
              <a:rPr lang="en-US" dirty="0"/>
              <a:t>lick here to verify expenses made on the Purchase Card.</a:t>
            </a:r>
          </a:p>
          <a:p>
            <a:pPr marL="628499" lvl="1" indent="-171409" defTabSz="914047">
              <a:spcBef>
                <a:spcPct val="0"/>
              </a:spcBef>
              <a:buFont typeface="Arial" panose="020B0604020202020204" pitchFamily="34" charset="0"/>
              <a:buChar char="•"/>
              <a:defRPr/>
            </a:pPr>
            <a:r>
              <a:rPr lang="en-US" b="1" dirty="0"/>
              <a:t>Unverified Expenses </a:t>
            </a:r>
            <a:r>
              <a:rPr lang="en-CA" dirty="0"/>
              <a:t> – Expenses that require more information for your Unified Banking Staff and need to be reviewed</a:t>
            </a:r>
          </a:p>
          <a:p>
            <a:pPr marL="628499" lvl="1" indent="-171409" defTabSz="914047">
              <a:spcBef>
                <a:spcPct val="0"/>
              </a:spcBef>
              <a:buFont typeface="Arial" panose="020B0604020202020204" pitchFamily="34" charset="0"/>
              <a:buChar char="•"/>
              <a:defRPr/>
            </a:pPr>
            <a:r>
              <a:rPr lang="en-CA" b="1" dirty="0"/>
              <a:t>All Expenses </a:t>
            </a:r>
            <a:r>
              <a:rPr lang="en-CA" dirty="0"/>
              <a:t>– All Expenses for the Unit/District.</a:t>
            </a:r>
            <a:endParaRPr lang="en-US" dirty="0"/>
          </a:p>
          <a:p>
            <a:pPr lvl="1"/>
            <a:r>
              <a:rPr lang="en-CA" dirty="0"/>
              <a:t> </a:t>
            </a:r>
          </a:p>
          <a:p>
            <a:pPr marL="171409" indent="-171409">
              <a:spcBef>
                <a:spcPct val="0"/>
              </a:spcBef>
              <a:buFont typeface="Arial" panose="020B0604020202020204" pitchFamily="34" charset="0"/>
              <a:buChar char="•"/>
              <a:defRPr/>
            </a:pPr>
            <a:r>
              <a:rPr lang="en-CA" dirty="0"/>
              <a:t>Introduce verification categories within the system that have been approved by the Guider or Unified Banking Staff:</a:t>
            </a:r>
          </a:p>
          <a:p>
            <a:pPr marL="628475" lvl="1" indent="-171384">
              <a:spcBef>
                <a:spcPct val="0"/>
              </a:spcBef>
              <a:buFont typeface="Arial" panose="020B0604020202020204" pitchFamily="34" charset="0"/>
              <a:buChar char="•"/>
              <a:defRPr/>
            </a:pPr>
            <a:r>
              <a:rPr lang="en-CA" b="1" dirty="0"/>
              <a:t>Waiting Treasurer</a:t>
            </a:r>
            <a:r>
              <a:rPr lang="en-CA" dirty="0"/>
              <a:t>: needs Treasurer input to allocate (P-Card expenses or deposits, taxes)</a:t>
            </a:r>
          </a:p>
          <a:p>
            <a:pPr marL="628475" lvl="1" indent="-171384" defTabSz="914047">
              <a:spcBef>
                <a:spcPct val="0"/>
              </a:spcBef>
              <a:buFont typeface="Arial" panose="020B0604020202020204" pitchFamily="34" charset="0"/>
              <a:buChar char="•"/>
              <a:defRPr/>
            </a:pPr>
            <a:r>
              <a:rPr lang="en-CA" dirty="0"/>
              <a:t> </a:t>
            </a:r>
            <a:r>
              <a:rPr lang="en-CA" b="1" dirty="0"/>
              <a:t>Verified, Treasurer: </a:t>
            </a:r>
            <a:r>
              <a:rPr lang="en-US" dirty="0"/>
              <a:t>when the Guider has verified the expense in the Unified Banking System and is awaiting the Unified Banking Staff to review and approve the transaction. </a:t>
            </a:r>
            <a:endParaRPr lang="en-CA" dirty="0"/>
          </a:p>
          <a:p>
            <a:pPr marL="628475" lvl="1" indent="-171384" defTabSz="914047">
              <a:spcBef>
                <a:spcPct val="0"/>
              </a:spcBef>
              <a:buFont typeface="Arial" panose="020B0604020202020204" pitchFamily="34" charset="0"/>
              <a:buChar char="•"/>
              <a:defRPr/>
            </a:pPr>
            <a:r>
              <a:rPr lang="en-CA" b="1" dirty="0"/>
              <a:t>Verified, Staff: </a:t>
            </a:r>
            <a:r>
              <a:rPr lang="en-US" dirty="0"/>
              <a:t>when the Unified Banking Staff has verified the transaction and the amount is then directly withdrawn from the Unit Bank Account by the Unit Banking Clerk. </a:t>
            </a:r>
            <a:endParaRPr lang="en-CA" dirty="0"/>
          </a:p>
          <a:p>
            <a:pPr marL="628475" lvl="1" indent="-171384" defTabSz="914047">
              <a:spcBef>
                <a:spcPct val="0"/>
              </a:spcBef>
              <a:buFont typeface="Arial" panose="020B0604020202020204" pitchFamily="34" charset="0"/>
              <a:buChar char="•"/>
              <a:defRPr/>
            </a:pPr>
            <a:r>
              <a:rPr lang="en-CA" b="1" dirty="0"/>
              <a:t>Unverified Treasurer: </a:t>
            </a:r>
            <a:r>
              <a:rPr lang="en-US" dirty="0"/>
              <a:t>Unified Banking Staff has requested more information. Treasurer to update and/or delete transaction.</a:t>
            </a:r>
            <a:endParaRPr lang="en-CA" dirty="0"/>
          </a:p>
          <a:p>
            <a:pPr marL="628475" lvl="1" indent="-171384" defTabSz="914047">
              <a:spcBef>
                <a:spcPct val="0"/>
              </a:spcBef>
              <a:buFont typeface="Arial" panose="020B0604020202020204" pitchFamily="34" charset="0"/>
              <a:buChar char="•"/>
              <a:defRPr/>
            </a:pPr>
            <a:r>
              <a:rPr lang="en-CA" b="1" dirty="0"/>
              <a:t>Unverified, Staff: </a:t>
            </a:r>
            <a:r>
              <a:rPr lang="en-CA" dirty="0"/>
              <a:t>The Unified Banking Staff has found something wrong and referred back to the Guider</a:t>
            </a:r>
          </a:p>
          <a:p>
            <a:pPr marL="171384" indent="-171384" defTabSz="914047">
              <a:spcBef>
                <a:spcPct val="0"/>
              </a:spcBef>
              <a:buFont typeface="Arial" panose="020B0604020202020204" pitchFamily="34" charset="0"/>
              <a:buChar char="•"/>
              <a:defRPr/>
            </a:pPr>
            <a:r>
              <a:rPr lang="en-CA" dirty="0"/>
              <a:t>Unified Banking Staff: </a:t>
            </a:r>
          </a:p>
          <a:p>
            <a:pPr marL="628408" lvl="1" indent="-171384" defTabSz="914047">
              <a:spcBef>
                <a:spcPct val="0"/>
              </a:spcBef>
              <a:buFont typeface="Arial" panose="020B0604020202020204" pitchFamily="34" charset="0"/>
              <a:buChar char="•"/>
              <a:defRPr/>
            </a:pPr>
            <a:r>
              <a:rPr lang="en-US" dirty="0"/>
              <a:t>these are individuals who are part of the Unified Banking Team managing the Unit Banking process. There are Unified Banking Staff assigned to each Unit at the national level that deals with the backend processing of the finances involved with Unified Banking</a:t>
            </a:r>
            <a:endParaRPr lang="en-CA" dirty="0"/>
          </a:p>
          <a:p>
            <a:pPr marL="457023" lvl="1" defTabSz="914047">
              <a:spcBef>
                <a:spcPct val="0"/>
              </a:spcBef>
              <a:defRPr/>
            </a:pPr>
            <a:endParaRPr lang="en-US" dirty="0"/>
          </a:p>
        </p:txBody>
      </p:sp>
      <p:sp>
        <p:nvSpPr>
          <p:cNvPr id="4" name="Slide Number Placeholder 3"/>
          <p:cNvSpPr>
            <a:spLocks noGrp="1"/>
          </p:cNvSpPr>
          <p:nvPr>
            <p:ph type="sldNum" sz="quarter" idx="10"/>
          </p:nvPr>
        </p:nvSpPr>
        <p:spPr>
          <a:xfrm>
            <a:off x="3898105" y="8829971"/>
            <a:ext cx="2982119" cy="466433"/>
          </a:xfrm>
          <a:prstGeom prst="rect">
            <a:avLst/>
          </a:prstGeom>
        </p:spPr>
        <p:txBody>
          <a:bodyPr/>
          <a:lstStyle/>
          <a:p>
            <a:fld id="{10C6115A-D161-4ECA-93FA-837719A2DA3C}" type="slidenum">
              <a:rPr lang="en-CA" smtClean="0"/>
              <a:t>17</a:t>
            </a:fld>
            <a:endParaRPr lang="en-CA" dirty="0"/>
          </a:p>
        </p:txBody>
      </p:sp>
    </p:spTree>
    <p:extLst>
      <p:ext uri="{BB962C8B-B14F-4D97-AF65-F5344CB8AC3E}">
        <p14:creationId xmlns:p14="http://schemas.microsoft.com/office/powerpoint/2010/main" val="57509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Breaking news (UB-wise) in top</a:t>
            </a:r>
            <a:r>
              <a:rPr lang="en-US" baseline="0" dirty="0"/>
              <a:t> white box</a:t>
            </a:r>
            <a:endParaRPr lang="en-US" dirty="0"/>
          </a:p>
        </p:txBody>
      </p:sp>
      <p:sp>
        <p:nvSpPr>
          <p:cNvPr id="4" name="Slide Number Placeholder 3">
            <a:extLst>
              <a:ext uri="{FF2B5EF4-FFF2-40B4-BE49-F238E27FC236}">
                <a16:creationId xmlns:a16="http://schemas.microsoft.com/office/drawing/2014/main" id="{02B3AF0B-44D4-4324-A771-99B0C244D915}"/>
              </a:ext>
            </a:extLst>
          </p:cNvPr>
          <p:cNvSpPr>
            <a:spLocks noGrp="1"/>
          </p:cNvSpPr>
          <p:nvPr>
            <p:ph type="sldNum" sz="quarter" idx="5"/>
          </p:nvPr>
        </p:nvSpPr>
        <p:spPr/>
        <p:txBody>
          <a:bodyPr/>
          <a:lstStyle/>
          <a:p>
            <a:fld id="{10C6115A-D161-4ECA-93FA-837719A2DA3C}" type="slidenum">
              <a:rPr lang="en-CA" smtClean="0"/>
              <a:t>18</a:t>
            </a:fld>
            <a:endParaRPr lang="en-CA" dirty="0"/>
          </a:p>
        </p:txBody>
      </p:sp>
    </p:spTree>
    <p:extLst>
      <p:ext uri="{BB962C8B-B14F-4D97-AF65-F5344CB8AC3E}">
        <p14:creationId xmlns:p14="http://schemas.microsoft.com/office/powerpoint/2010/main" val="141546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news or information that the Unified Banking team wants you to see will show in the banner box above the dashboard items.</a:t>
            </a:r>
          </a:p>
        </p:txBody>
      </p:sp>
      <p:sp>
        <p:nvSpPr>
          <p:cNvPr id="4" name="Slide Number Placeholder 3">
            <a:extLst>
              <a:ext uri="{FF2B5EF4-FFF2-40B4-BE49-F238E27FC236}">
                <a16:creationId xmlns:a16="http://schemas.microsoft.com/office/drawing/2014/main" id="{02B3AF0B-44D4-4324-A771-99B0C244D915}"/>
              </a:ext>
            </a:extLst>
          </p:cNvPr>
          <p:cNvSpPr>
            <a:spLocks noGrp="1"/>
          </p:cNvSpPr>
          <p:nvPr>
            <p:ph type="sldNum" sz="quarter" idx="5"/>
          </p:nvPr>
        </p:nvSpPr>
        <p:spPr/>
        <p:txBody>
          <a:bodyPr/>
          <a:lstStyle/>
          <a:p>
            <a:fld id="{10C6115A-D161-4ECA-93FA-837719A2DA3C}" type="slidenum">
              <a:rPr lang="en-CA" smtClean="0"/>
              <a:t>19</a:t>
            </a:fld>
            <a:endParaRPr lang="en-CA" dirty="0"/>
          </a:p>
        </p:txBody>
      </p:sp>
    </p:spTree>
    <p:extLst>
      <p:ext uri="{BB962C8B-B14F-4D97-AF65-F5344CB8AC3E}">
        <p14:creationId xmlns:p14="http://schemas.microsoft.com/office/powerpoint/2010/main" val="300792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Once all participants have joined:</a:t>
            </a:r>
          </a:p>
          <a:p>
            <a:pPr>
              <a:defRPr/>
            </a:pPr>
            <a:r>
              <a:rPr lang="en-CA" dirty="0"/>
              <a:t>Introduce yourself</a:t>
            </a:r>
          </a:p>
          <a:p>
            <a:pPr>
              <a:defRPr/>
            </a:pPr>
            <a:r>
              <a:rPr lang="en-CA" dirty="0"/>
              <a:t>Explain</a:t>
            </a:r>
          </a:p>
          <a:p>
            <a:pPr marL="171434" indent="-171434">
              <a:buFont typeface="Arial" panose="020B0604020202020204" pitchFamily="34" charset="0"/>
              <a:buChar char="•"/>
              <a:defRPr/>
            </a:pPr>
            <a:r>
              <a:rPr lang="en-CA" dirty="0"/>
              <a:t>questions are welcome throughout the presentation</a:t>
            </a:r>
          </a:p>
          <a:p>
            <a:pPr marL="171434" indent="-171434">
              <a:buFont typeface="Arial" panose="020B0604020202020204" pitchFamily="34" charset="0"/>
              <a:buChar char="•"/>
              <a:defRPr/>
            </a:pPr>
            <a:r>
              <a:rPr lang="en-CA" dirty="0"/>
              <a:t>you’ll be sharing your screen so they can follow on their screen (then click share my screen and check all the boxes/files.  Confirm that everyone can see and hear, click on the PowerPoint and slide 1 should appear</a:t>
            </a:r>
          </a:p>
          <a:p>
            <a:pPr marL="171434" indent="-171434">
              <a:buFont typeface="Arial" panose="020B0604020202020204" pitchFamily="34" charset="0"/>
              <a:buChar char="•"/>
              <a:defRPr/>
            </a:pPr>
            <a:r>
              <a:rPr lang="en-CA" altLang="en-US" dirty="0"/>
              <a:t>how webinar training works, reiterate that questions are welcome throughout (you may want to have them type their questions using the instant message feature).</a:t>
            </a:r>
          </a:p>
          <a:p>
            <a:endParaRPr lang="en-US" dirty="0"/>
          </a:p>
        </p:txBody>
      </p:sp>
      <p:sp>
        <p:nvSpPr>
          <p:cNvPr id="4" name="Slide Number Placeholder 3">
            <a:extLst>
              <a:ext uri="{FF2B5EF4-FFF2-40B4-BE49-F238E27FC236}">
                <a16:creationId xmlns:a16="http://schemas.microsoft.com/office/drawing/2014/main" id="{BD9B094C-9558-445D-A671-9F2D3838FF12}"/>
              </a:ext>
            </a:extLst>
          </p:cNvPr>
          <p:cNvSpPr>
            <a:spLocks noGrp="1"/>
          </p:cNvSpPr>
          <p:nvPr>
            <p:ph type="sldNum" sz="quarter" idx="5"/>
          </p:nvPr>
        </p:nvSpPr>
        <p:spPr/>
        <p:txBody>
          <a:bodyPr/>
          <a:lstStyle/>
          <a:p>
            <a:fld id="{10C6115A-D161-4ECA-93FA-837719A2DA3C}" type="slidenum">
              <a:rPr lang="en-CA" smtClean="0"/>
              <a:t>2</a:t>
            </a:fld>
            <a:endParaRPr lang="en-CA" dirty="0"/>
          </a:p>
        </p:txBody>
      </p:sp>
    </p:spTree>
    <p:extLst>
      <p:ext uri="{BB962C8B-B14F-4D97-AF65-F5344CB8AC3E}">
        <p14:creationId xmlns:p14="http://schemas.microsoft.com/office/powerpoint/2010/main" val="186166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BCA313-E52A-40A8-B6D5-FB7034CA5B63}"/>
              </a:ext>
            </a:extLst>
          </p:cNvPr>
          <p:cNvSpPr>
            <a:spLocks noGrp="1"/>
          </p:cNvSpPr>
          <p:nvPr>
            <p:ph type="sldNum" sz="quarter" idx="5"/>
          </p:nvPr>
        </p:nvSpPr>
        <p:spPr/>
        <p:txBody>
          <a:bodyPr/>
          <a:lstStyle/>
          <a:p>
            <a:fld id="{10C6115A-D161-4ECA-93FA-837719A2DA3C}" type="slidenum">
              <a:rPr lang="en-CA" smtClean="0"/>
              <a:t>20</a:t>
            </a:fld>
            <a:endParaRPr lang="en-CA" dirty="0"/>
          </a:p>
        </p:txBody>
      </p:sp>
    </p:spTree>
    <p:extLst>
      <p:ext uri="{BB962C8B-B14F-4D97-AF65-F5344CB8AC3E}">
        <p14:creationId xmlns:p14="http://schemas.microsoft.com/office/powerpoint/2010/main" val="855839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endParaRPr lang="en-US" baseline="0" dirty="0"/>
          </a:p>
        </p:txBody>
      </p:sp>
      <p:sp>
        <p:nvSpPr>
          <p:cNvPr id="4" name="Slide Number Placeholder 3">
            <a:extLst>
              <a:ext uri="{FF2B5EF4-FFF2-40B4-BE49-F238E27FC236}">
                <a16:creationId xmlns:a16="http://schemas.microsoft.com/office/drawing/2014/main" id="{9B7DFEFA-D620-4E50-B215-3E62CD2C73A4}"/>
              </a:ext>
            </a:extLst>
          </p:cNvPr>
          <p:cNvSpPr>
            <a:spLocks noGrp="1"/>
          </p:cNvSpPr>
          <p:nvPr>
            <p:ph type="sldNum" sz="quarter" idx="5"/>
          </p:nvPr>
        </p:nvSpPr>
        <p:spPr/>
        <p:txBody>
          <a:bodyPr/>
          <a:lstStyle/>
          <a:p>
            <a:fld id="{10C6115A-D161-4ECA-93FA-837719A2DA3C}" type="slidenum">
              <a:rPr lang="en-CA" smtClean="0"/>
              <a:t>21</a:t>
            </a:fld>
            <a:endParaRPr lang="en-CA" dirty="0"/>
          </a:p>
        </p:txBody>
      </p:sp>
    </p:spTree>
    <p:extLst>
      <p:ext uri="{BB962C8B-B14F-4D97-AF65-F5344CB8AC3E}">
        <p14:creationId xmlns:p14="http://schemas.microsoft.com/office/powerpoint/2010/main" val="3910892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endParaRPr lang="en-US" baseline="0" dirty="0"/>
          </a:p>
        </p:txBody>
      </p:sp>
      <p:sp>
        <p:nvSpPr>
          <p:cNvPr id="4" name="Slide Number Placeholder 3">
            <a:extLst>
              <a:ext uri="{FF2B5EF4-FFF2-40B4-BE49-F238E27FC236}">
                <a16:creationId xmlns:a16="http://schemas.microsoft.com/office/drawing/2014/main" id="{93BFAF82-A2FE-42D7-B0BE-0887BC59E40E}"/>
              </a:ext>
            </a:extLst>
          </p:cNvPr>
          <p:cNvSpPr>
            <a:spLocks noGrp="1"/>
          </p:cNvSpPr>
          <p:nvPr>
            <p:ph type="sldNum" sz="quarter" idx="5"/>
          </p:nvPr>
        </p:nvSpPr>
        <p:spPr/>
        <p:txBody>
          <a:bodyPr/>
          <a:lstStyle/>
          <a:p>
            <a:fld id="{10C6115A-D161-4ECA-93FA-837719A2DA3C}" type="slidenum">
              <a:rPr lang="en-CA" smtClean="0"/>
              <a:t>22</a:t>
            </a:fld>
            <a:endParaRPr lang="en-CA" dirty="0"/>
          </a:p>
        </p:txBody>
      </p:sp>
    </p:spTree>
    <p:extLst>
      <p:ext uri="{BB962C8B-B14F-4D97-AF65-F5344CB8AC3E}">
        <p14:creationId xmlns:p14="http://schemas.microsoft.com/office/powerpoint/2010/main" val="549955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90" lvl="1">
              <a:defRPr/>
            </a:pPr>
            <a:endParaRPr lang="en-CA" dirty="0"/>
          </a:p>
          <a:p>
            <a:pPr lvl="1">
              <a:defRPr/>
            </a:pPr>
            <a:r>
              <a:rPr lang="en-CA" dirty="0"/>
              <a:t>If a donation requires a Tax Receipt it must be sent to National. They will deposit the funds and then allocate the money to the unit.  All membership fees should eb sent to National for deposit.</a:t>
            </a:r>
          </a:p>
        </p:txBody>
      </p:sp>
      <p:sp>
        <p:nvSpPr>
          <p:cNvPr id="4" name="Slide Number Placeholder 3">
            <a:extLst>
              <a:ext uri="{FF2B5EF4-FFF2-40B4-BE49-F238E27FC236}">
                <a16:creationId xmlns:a16="http://schemas.microsoft.com/office/drawing/2014/main" id="{2117DD59-A133-478C-8251-999D524D733A}"/>
              </a:ext>
            </a:extLst>
          </p:cNvPr>
          <p:cNvSpPr>
            <a:spLocks noGrp="1"/>
          </p:cNvSpPr>
          <p:nvPr>
            <p:ph type="sldNum" sz="quarter" idx="5"/>
          </p:nvPr>
        </p:nvSpPr>
        <p:spPr/>
        <p:txBody>
          <a:bodyPr/>
          <a:lstStyle/>
          <a:p>
            <a:fld id="{10C6115A-D161-4ECA-93FA-837719A2DA3C}" type="slidenum">
              <a:rPr lang="en-CA" smtClean="0"/>
              <a:t>23</a:t>
            </a:fld>
            <a:endParaRPr lang="en-CA" dirty="0"/>
          </a:p>
        </p:txBody>
      </p:sp>
    </p:spTree>
    <p:extLst>
      <p:ext uri="{BB962C8B-B14F-4D97-AF65-F5344CB8AC3E}">
        <p14:creationId xmlns:p14="http://schemas.microsoft.com/office/powerpoint/2010/main" val="4135230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CA" dirty="0"/>
              <a:t>Do not enter anything in the ‘Transit’ and ‘Account Number’ boxes. These are already pre- encoded on the bottom of the deposit slip.</a:t>
            </a:r>
            <a:endParaRPr lang="en-US" dirty="0"/>
          </a:p>
          <a:p>
            <a:endParaRPr lang="en-US" dirty="0"/>
          </a:p>
        </p:txBody>
      </p:sp>
      <p:sp>
        <p:nvSpPr>
          <p:cNvPr id="4" name="Slide Number Placeholder 3">
            <a:extLst>
              <a:ext uri="{FF2B5EF4-FFF2-40B4-BE49-F238E27FC236}">
                <a16:creationId xmlns:a16="http://schemas.microsoft.com/office/drawing/2014/main" id="{6DF68202-D7E0-49E8-9185-60F2848D6C64}"/>
              </a:ext>
            </a:extLst>
          </p:cNvPr>
          <p:cNvSpPr>
            <a:spLocks noGrp="1"/>
          </p:cNvSpPr>
          <p:nvPr>
            <p:ph type="sldNum" sz="quarter" idx="5"/>
          </p:nvPr>
        </p:nvSpPr>
        <p:spPr/>
        <p:txBody>
          <a:bodyPr/>
          <a:lstStyle/>
          <a:p>
            <a:fld id="{10C6115A-D161-4ECA-93FA-837719A2DA3C}" type="slidenum">
              <a:rPr lang="en-CA" smtClean="0"/>
              <a:t>24</a:t>
            </a:fld>
            <a:endParaRPr lang="en-CA" dirty="0"/>
          </a:p>
        </p:txBody>
      </p:sp>
    </p:spTree>
    <p:extLst>
      <p:ext uri="{BB962C8B-B14F-4D97-AF65-F5344CB8AC3E}">
        <p14:creationId xmlns:p14="http://schemas.microsoft.com/office/powerpoint/2010/main" val="2397062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09" indent="-171409" defTabSz="914182">
              <a:buFont typeface="Arial" panose="020B0604020202020204" pitchFamily="34" charset="0"/>
              <a:buChar char="•"/>
              <a:defRPr/>
            </a:pPr>
            <a:r>
              <a:rPr lang="en-US" baseline="0" dirty="0"/>
              <a:t>Another potential role is : </a:t>
            </a:r>
            <a:r>
              <a:rPr lang="en-CA" dirty="0">
                <a:solidFill>
                  <a:schemeClr val="accent1"/>
                </a:solidFill>
              </a:rPr>
              <a:t>Ensuring that parents confirm the number of cases taken by having them sign for the cases</a:t>
            </a:r>
            <a:endParaRPr lang="en-US" dirty="0">
              <a:solidFill>
                <a:schemeClr val="accent1"/>
              </a:solidFill>
            </a:endParaRPr>
          </a:p>
          <a:p>
            <a:pPr marL="628499" lvl="1" indent="-171409">
              <a:buFont typeface="Arial" panose="020B0604020202020204" pitchFamily="34" charset="0"/>
              <a:buChar char="•"/>
            </a:pPr>
            <a:r>
              <a:rPr lang="en-US" dirty="0"/>
              <a:t>Not necessarily the role of the treasurer but someone</a:t>
            </a:r>
            <a:r>
              <a:rPr lang="en-US" baseline="0" dirty="0"/>
              <a:t> in the unit needs to do it</a:t>
            </a:r>
            <a:endParaRPr lang="en-US" dirty="0"/>
          </a:p>
        </p:txBody>
      </p:sp>
      <p:sp>
        <p:nvSpPr>
          <p:cNvPr id="4" name="Slide Number Placeholder 3">
            <a:extLst>
              <a:ext uri="{FF2B5EF4-FFF2-40B4-BE49-F238E27FC236}">
                <a16:creationId xmlns:a16="http://schemas.microsoft.com/office/drawing/2014/main" id="{386DF895-D05D-466C-8C25-AD5C045D34EE}"/>
              </a:ext>
            </a:extLst>
          </p:cNvPr>
          <p:cNvSpPr>
            <a:spLocks noGrp="1"/>
          </p:cNvSpPr>
          <p:nvPr>
            <p:ph type="sldNum" sz="quarter" idx="5"/>
          </p:nvPr>
        </p:nvSpPr>
        <p:spPr/>
        <p:txBody>
          <a:bodyPr/>
          <a:lstStyle/>
          <a:p>
            <a:fld id="{10C6115A-D161-4ECA-93FA-837719A2DA3C}" type="slidenum">
              <a:rPr lang="en-CA" smtClean="0"/>
              <a:t>25</a:t>
            </a:fld>
            <a:endParaRPr lang="en-CA" dirty="0"/>
          </a:p>
        </p:txBody>
      </p:sp>
    </p:spTree>
    <p:extLst>
      <p:ext uri="{BB962C8B-B14F-4D97-AF65-F5344CB8AC3E}">
        <p14:creationId xmlns:p14="http://schemas.microsoft.com/office/powerpoint/2010/main" val="99878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171409" indent="-171409" defTabSz="914182">
              <a:buFont typeface="Arial" panose="020B0604020202020204" pitchFamily="34" charset="0"/>
              <a:buChar char="•"/>
              <a:defRPr/>
            </a:pPr>
            <a:r>
              <a:rPr lang="en-US" baseline="0" dirty="0"/>
              <a:t>Another potential role is : </a:t>
            </a:r>
            <a:r>
              <a:rPr lang="en-CA" dirty="0">
                <a:solidFill>
                  <a:schemeClr val="accent1"/>
                </a:solidFill>
              </a:rPr>
              <a:t>Ensuring that parents confirm the number of cases taken by having them sign for the cases</a:t>
            </a:r>
            <a:endParaRPr lang="en-US" dirty="0">
              <a:solidFill>
                <a:schemeClr val="accent1"/>
              </a:solidFill>
            </a:endParaRPr>
          </a:p>
          <a:p>
            <a:pPr marL="628499" lvl="1" indent="-171409">
              <a:buFont typeface="Arial" panose="020B0604020202020204" pitchFamily="34" charset="0"/>
              <a:buChar char="•"/>
            </a:pPr>
            <a:r>
              <a:rPr lang="en-US" dirty="0"/>
              <a:t>Not necessarily the role of the treasurer but someone</a:t>
            </a:r>
            <a:r>
              <a:rPr lang="en-US" baseline="0" dirty="0"/>
              <a:t> in the unit needs to do it</a:t>
            </a:r>
            <a:endParaRPr lang="en-US" dirty="0"/>
          </a:p>
        </p:txBody>
      </p:sp>
      <p:sp>
        <p:nvSpPr>
          <p:cNvPr id="4" name="Slide Number Placeholder 3">
            <a:extLst>
              <a:ext uri="{FF2B5EF4-FFF2-40B4-BE49-F238E27FC236}">
                <a16:creationId xmlns:a16="http://schemas.microsoft.com/office/drawing/2014/main" id="{386DF895-D05D-466C-8C25-AD5C045D34EE}"/>
              </a:ext>
            </a:extLst>
          </p:cNvPr>
          <p:cNvSpPr>
            <a:spLocks noGrp="1"/>
          </p:cNvSpPr>
          <p:nvPr>
            <p:ph type="sldNum" sz="quarter" idx="5"/>
          </p:nvPr>
        </p:nvSpPr>
        <p:spPr/>
        <p:txBody>
          <a:bodyPr/>
          <a:lstStyle/>
          <a:p>
            <a:fld id="{10C6115A-D161-4ECA-93FA-837719A2DA3C}" type="slidenum">
              <a:rPr lang="en-CA" smtClean="0"/>
              <a:t>26</a:t>
            </a:fld>
            <a:endParaRPr lang="en-CA" dirty="0"/>
          </a:p>
        </p:txBody>
      </p:sp>
    </p:spTree>
    <p:extLst>
      <p:ext uri="{BB962C8B-B14F-4D97-AF65-F5344CB8AC3E}">
        <p14:creationId xmlns:p14="http://schemas.microsoft.com/office/powerpoint/2010/main" val="602404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1: Click on Waiting Revenues on the Dashboard.</a:t>
            </a:r>
          </a:p>
          <a:p>
            <a:endParaRPr lang="en-US" dirty="0"/>
          </a:p>
        </p:txBody>
      </p:sp>
      <p:sp>
        <p:nvSpPr>
          <p:cNvPr id="4" name="Slide Number Placeholder 3">
            <a:extLst>
              <a:ext uri="{FF2B5EF4-FFF2-40B4-BE49-F238E27FC236}">
                <a16:creationId xmlns:a16="http://schemas.microsoft.com/office/drawing/2014/main" id="{8BB3C5AB-B075-45D2-A62D-CF855EBD3503}"/>
              </a:ext>
            </a:extLst>
          </p:cNvPr>
          <p:cNvSpPr>
            <a:spLocks noGrp="1"/>
          </p:cNvSpPr>
          <p:nvPr>
            <p:ph type="sldNum" sz="quarter" idx="5"/>
          </p:nvPr>
        </p:nvSpPr>
        <p:spPr/>
        <p:txBody>
          <a:bodyPr/>
          <a:lstStyle/>
          <a:p>
            <a:fld id="{10C6115A-D161-4ECA-93FA-837719A2DA3C}" type="slidenum">
              <a:rPr lang="en-CA" smtClean="0"/>
              <a:t>27</a:t>
            </a:fld>
            <a:endParaRPr lang="en-CA" dirty="0"/>
          </a:p>
        </p:txBody>
      </p:sp>
    </p:spTree>
    <p:extLst>
      <p:ext uri="{BB962C8B-B14F-4D97-AF65-F5344CB8AC3E}">
        <p14:creationId xmlns:p14="http://schemas.microsoft.com/office/powerpoint/2010/main" val="3009384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B3C5AB-B075-45D2-A62D-CF855EBD3503}"/>
              </a:ext>
            </a:extLst>
          </p:cNvPr>
          <p:cNvSpPr>
            <a:spLocks noGrp="1"/>
          </p:cNvSpPr>
          <p:nvPr>
            <p:ph type="sldNum" sz="quarter" idx="5"/>
          </p:nvPr>
        </p:nvSpPr>
        <p:spPr/>
        <p:txBody>
          <a:bodyPr/>
          <a:lstStyle/>
          <a:p>
            <a:fld id="{10C6115A-D161-4ECA-93FA-837719A2DA3C}" type="slidenum">
              <a:rPr lang="en-CA" smtClean="0"/>
              <a:t>28</a:t>
            </a:fld>
            <a:endParaRPr lang="en-CA" dirty="0"/>
          </a:p>
        </p:txBody>
      </p:sp>
    </p:spTree>
    <p:extLst>
      <p:ext uri="{BB962C8B-B14F-4D97-AF65-F5344CB8AC3E}">
        <p14:creationId xmlns:p14="http://schemas.microsoft.com/office/powerpoint/2010/main" val="3711026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2: Select the revenue transaction to be allocated</a:t>
            </a:r>
            <a:endParaRPr lang="en-US" b="0" dirty="0"/>
          </a:p>
        </p:txBody>
      </p:sp>
      <p:sp>
        <p:nvSpPr>
          <p:cNvPr id="4" name="Slide Number Placeholder 3">
            <a:extLst>
              <a:ext uri="{FF2B5EF4-FFF2-40B4-BE49-F238E27FC236}">
                <a16:creationId xmlns:a16="http://schemas.microsoft.com/office/drawing/2014/main" id="{45AF2941-9844-457E-AB25-00A3F9927D1D}"/>
              </a:ext>
            </a:extLst>
          </p:cNvPr>
          <p:cNvSpPr>
            <a:spLocks noGrp="1"/>
          </p:cNvSpPr>
          <p:nvPr>
            <p:ph type="sldNum" sz="quarter" idx="5"/>
          </p:nvPr>
        </p:nvSpPr>
        <p:spPr/>
        <p:txBody>
          <a:bodyPr/>
          <a:lstStyle/>
          <a:p>
            <a:fld id="{10C6115A-D161-4ECA-93FA-837719A2DA3C}" type="slidenum">
              <a:rPr lang="en-CA" smtClean="0"/>
              <a:t>29</a:t>
            </a:fld>
            <a:endParaRPr lang="en-CA" dirty="0"/>
          </a:p>
        </p:txBody>
      </p:sp>
    </p:spTree>
    <p:extLst>
      <p:ext uri="{BB962C8B-B14F-4D97-AF65-F5344CB8AC3E}">
        <p14:creationId xmlns:p14="http://schemas.microsoft.com/office/powerpoint/2010/main" val="144322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dirty="0"/>
              <a:t>Explain:</a:t>
            </a:r>
          </a:p>
          <a:p>
            <a:pPr marL="171434" indent="-171434">
              <a:buFont typeface="Arial" panose="020B0604020202020204" pitchFamily="34" charset="0"/>
              <a:buChar char="•"/>
              <a:defRPr/>
            </a:pPr>
            <a:r>
              <a:rPr lang="en-CA" altLang="en-US" dirty="0"/>
              <a:t>these are the key subjects we plan to cover in this module</a:t>
            </a:r>
          </a:p>
          <a:p>
            <a:pPr>
              <a:defRPr/>
            </a:pPr>
            <a:endParaRPr lang="en-CA" altLang="en-US" dirty="0"/>
          </a:p>
          <a:p>
            <a:pPr>
              <a:defRPr/>
            </a:pPr>
            <a:r>
              <a:rPr lang="en-CA" altLang="en-US" dirty="0"/>
              <a:t>Tell them:</a:t>
            </a:r>
          </a:p>
          <a:p>
            <a:pPr marL="171434" indent="-171434">
              <a:buFont typeface="Arial" panose="020B0604020202020204" pitchFamily="34" charset="0"/>
              <a:buChar char="•"/>
              <a:defRPr/>
            </a:pPr>
            <a:r>
              <a:rPr lang="en-CA" altLang="en-US" dirty="0"/>
              <a:t>if there are other things they want to know about – these can be covered at the end</a:t>
            </a:r>
          </a:p>
          <a:p>
            <a:pPr marL="171434" indent="-171434">
              <a:buFont typeface="Arial" panose="020B0604020202020204" pitchFamily="34" charset="0"/>
              <a:buChar char="•"/>
              <a:defRPr/>
            </a:pPr>
            <a:r>
              <a:rPr lang="en-CA" altLang="en-US" dirty="0"/>
              <a:t>use the instant messaging to add any questions outside the material covered as they think of them and all will be covered at the end</a:t>
            </a:r>
          </a:p>
          <a:p>
            <a:endParaRPr lang="en-US" dirty="0"/>
          </a:p>
        </p:txBody>
      </p:sp>
      <p:sp>
        <p:nvSpPr>
          <p:cNvPr id="4" name="Slide Number Placeholder 3">
            <a:extLst>
              <a:ext uri="{FF2B5EF4-FFF2-40B4-BE49-F238E27FC236}">
                <a16:creationId xmlns:a16="http://schemas.microsoft.com/office/drawing/2014/main" id="{4F18E0FC-CDF1-4000-969D-9C363EE4BA66}"/>
              </a:ext>
            </a:extLst>
          </p:cNvPr>
          <p:cNvSpPr>
            <a:spLocks noGrp="1"/>
          </p:cNvSpPr>
          <p:nvPr>
            <p:ph type="sldNum" sz="quarter" idx="5"/>
          </p:nvPr>
        </p:nvSpPr>
        <p:spPr/>
        <p:txBody>
          <a:bodyPr/>
          <a:lstStyle/>
          <a:p>
            <a:fld id="{10C6115A-D161-4ECA-93FA-837719A2DA3C}" type="slidenum">
              <a:rPr lang="en-CA" smtClean="0"/>
              <a:t>3</a:t>
            </a:fld>
            <a:endParaRPr lang="en-CA" dirty="0"/>
          </a:p>
        </p:txBody>
      </p:sp>
    </p:spTree>
    <p:extLst>
      <p:ext uri="{BB962C8B-B14F-4D97-AF65-F5344CB8AC3E}">
        <p14:creationId xmlns:p14="http://schemas.microsoft.com/office/powerpoint/2010/main" val="249518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Step 1: Click on Waiting Revenues on the Dashboard.</a:t>
            </a:r>
          </a:p>
          <a:p>
            <a:pPr marL="0" marR="0" lvl="0" indent="0" algn="l" defTabSz="914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Step 2: Select the revenue transaction to be allocated</a:t>
            </a:r>
          </a:p>
          <a:p>
            <a:pPr marL="0" marR="0" lvl="0" indent="0" algn="l" defTabSz="914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Step 3: Once the transaction is selected you allocate revenue using the Distribution drop down. Click +Add under Distributions and select the distribution the transaction relates to. </a:t>
            </a:r>
          </a:p>
          <a:p>
            <a:pPr marL="0" marR="0" lvl="0" indent="0" algn="l" defTabSz="9141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Step 4: Once complete, click save. </a:t>
            </a:r>
          </a:p>
          <a:p>
            <a:pPr marL="0" marR="0" lvl="0" indent="0" algn="l" defTabSz="9141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18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ENSURE THAT YOU INITIAL, DATE AND ADD THE TRANSACTION ID# BEFORE SCANNING AND ATTACHING YOUR DEPOSIT SLIP</a:t>
            </a:r>
          </a:p>
          <a:p>
            <a:endParaRPr lang="en-US" dirty="0"/>
          </a:p>
        </p:txBody>
      </p:sp>
      <p:sp>
        <p:nvSpPr>
          <p:cNvPr id="4" name="Slide Number Placeholder 3">
            <a:extLst>
              <a:ext uri="{FF2B5EF4-FFF2-40B4-BE49-F238E27FC236}">
                <a16:creationId xmlns:a16="http://schemas.microsoft.com/office/drawing/2014/main" id="{6A52D7EC-6EE6-487A-B73F-6C6F1A11AD55}"/>
              </a:ext>
            </a:extLst>
          </p:cNvPr>
          <p:cNvSpPr>
            <a:spLocks noGrp="1"/>
          </p:cNvSpPr>
          <p:nvPr>
            <p:ph type="sldNum" sz="quarter" idx="5"/>
          </p:nvPr>
        </p:nvSpPr>
        <p:spPr/>
        <p:txBody>
          <a:bodyPr/>
          <a:lstStyle/>
          <a:p>
            <a:fld id="{10C6115A-D161-4ECA-93FA-837719A2DA3C}" type="slidenum">
              <a:rPr lang="en-CA" smtClean="0"/>
              <a:t>30</a:t>
            </a:fld>
            <a:endParaRPr lang="en-CA" dirty="0"/>
          </a:p>
        </p:txBody>
      </p:sp>
    </p:spTree>
    <p:extLst>
      <p:ext uri="{BB962C8B-B14F-4D97-AF65-F5344CB8AC3E}">
        <p14:creationId xmlns:p14="http://schemas.microsoft.com/office/powerpoint/2010/main" val="332624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21A10432-E996-4B2B-98A3-702A4DED7516}"/>
              </a:ext>
            </a:extLst>
          </p:cNvPr>
          <p:cNvSpPr>
            <a:spLocks noGrp="1"/>
          </p:cNvSpPr>
          <p:nvPr>
            <p:ph type="sldNum" sz="quarter" idx="5"/>
          </p:nvPr>
        </p:nvSpPr>
        <p:spPr/>
        <p:txBody>
          <a:bodyPr/>
          <a:lstStyle/>
          <a:p>
            <a:fld id="{10C6115A-D161-4ECA-93FA-837719A2DA3C}" type="slidenum">
              <a:rPr lang="en-CA" smtClean="0"/>
              <a:t>31</a:t>
            </a:fld>
            <a:endParaRPr lang="en-CA" dirty="0"/>
          </a:p>
        </p:txBody>
      </p:sp>
    </p:spTree>
    <p:extLst>
      <p:ext uri="{BB962C8B-B14F-4D97-AF65-F5344CB8AC3E}">
        <p14:creationId xmlns:p14="http://schemas.microsoft.com/office/powerpoint/2010/main" val="885648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90" lvl="1">
              <a:defRPr/>
            </a:pPr>
            <a:endParaRPr lang="en-CA" dirty="0"/>
          </a:p>
        </p:txBody>
      </p:sp>
      <p:sp>
        <p:nvSpPr>
          <p:cNvPr id="4" name="Slide Number Placeholder 3">
            <a:extLst>
              <a:ext uri="{FF2B5EF4-FFF2-40B4-BE49-F238E27FC236}">
                <a16:creationId xmlns:a16="http://schemas.microsoft.com/office/drawing/2014/main" id="{2117DD59-A133-478C-8251-999D524D733A}"/>
              </a:ext>
            </a:extLst>
          </p:cNvPr>
          <p:cNvSpPr>
            <a:spLocks noGrp="1"/>
          </p:cNvSpPr>
          <p:nvPr>
            <p:ph type="sldNum" sz="quarter" idx="5"/>
          </p:nvPr>
        </p:nvSpPr>
        <p:spPr/>
        <p:txBody>
          <a:bodyPr/>
          <a:lstStyle/>
          <a:p>
            <a:fld id="{10C6115A-D161-4ECA-93FA-837719A2DA3C}" type="slidenum">
              <a:rPr lang="en-CA" smtClean="0"/>
              <a:t>32</a:t>
            </a:fld>
            <a:endParaRPr lang="en-CA" dirty="0"/>
          </a:p>
        </p:txBody>
      </p:sp>
    </p:spTree>
    <p:extLst>
      <p:ext uri="{BB962C8B-B14F-4D97-AF65-F5344CB8AC3E}">
        <p14:creationId xmlns:p14="http://schemas.microsoft.com/office/powerpoint/2010/main" val="4001073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DA0BE9-EB90-46CA-AAED-D1316817C8BB}"/>
              </a:ext>
            </a:extLst>
          </p:cNvPr>
          <p:cNvSpPr>
            <a:spLocks noGrp="1"/>
          </p:cNvSpPr>
          <p:nvPr>
            <p:ph type="sldNum" sz="quarter" idx="5"/>
          </p:nvPr>
        </p:nvSpPr>
        <p:spPr/>
        <p:txBody>
          <a:bodyPr/>
          <a:lstStyle/>
          <a:p>
            <a:fld id="{10C6115A-D161-4ECA-93FA-837719A2DA3C}" type="slidenum">
              <a:rPr lang="en-CA" smtClean="0"/>
              <a:t>33</a:t>
            </a:fld>
            <a:endParaRPr lang="en-CA" dirty="0"/>
          </a:p>
        </p:txBody>
      </p:sp>
    </p:spTree>
    <p:extLst>
      <p:ext uri="{BB962C8B-B14F-4D97-AF65-F5344CB8AC3E}">
        <p14:creationId xmlns:p14="http://schemas.microsoft.com/office/powerpoint/2010/main" val="3309527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82">
              <a:defRPr/>
            </a:pPr>
            <a:r>
              <a:rPr lang="en-US" u="sng" dirty="0"/>
              <a:t>Speaking Points</a:t>
            </a:r>
          </a:p>
          <a:p>
            <a:pPr marL="171434" indent="-171434" defTabSz="914182">
              <a:buFont typeface="Arial" panose="020B0604020202020204" pitchFamily="34" charset="0"/>
              <a:buChar char="•"/>
              <a:defRPr/>
            </a:pPr>
            <a:r>
              <a:rPr lang="en-US" dirty="0"/>
              <a:t>In some</a:t>
            </a:r>
            <a:r>
              <a:rPr lang="en-US" baseline="0" dirty="0"/>
              <a:t> cases if </a:t>
            </a:r>
            <a:r>
              <a:rPr lang="en-US" dirty="0"/>
              <a:t>a purchase card cannot be used then a manual expense can be created on the Unified Banking System for reimbursement. </a:t>
            </a:r>
          </a:p>
          <a:p>
            <a:pPr marL="171434" indent="-171434" defTabSz="914182">
              <a:buFont typeface="Arial" panose="020B0604020202020204" pitchFamily="34" charset="0"/>
              <a:buChar char="•"/>
              <a:defRPr/>
            </a:pPr>
            <a:r>
              <a:rPr lang="en-CA" altLang="en-US" dirty="0"/>
              <a:t>Biggest challenge most Treasurers have is getting purchase card holder to give in the receipts promptly.</a:t>
            </a:r>
          </a:p>
          <a:p>
            <a:pPr marL="171434" indent="-171434" defTabSz="914182">
              <a:buFont typeface="Arial" panose="020B0604020202020204" pitchFamily="34" charset="0"/>
              <a:buChar char="•"/>
              <a:defRPr/>
            </a:pPr>
            <a:r>
              <a:rPr lang="en-CA" altLang="en-US" dirty="0"/>
              <a:t>Keep purchase card holder informed about account balance so she doesn’t overspend.</a:t>
            </a:r>
          </a:p>
          <a:p>
            <a:pPr marL="628591" lvl="1" indent="-171434" defTabSz="914182">
              <a:buFont typeface="Arial" panose="020B0604020202020204" pitchFamily="34" charset="0"/>
              <a:buChar char="•"/>
              <a:defRPr/>
            </a:pPr>
            <a:r>
              <a:rPr lang="en-CA" altLang="en-US" dirty="0"/>
              <a:t>Account is cleared monthly, and credit limit resets then</a:t>
            </a:r>
          </a:p>
          <a:p>
            <a:pPr defTabSz="914182">
              <a:defRPr/>
            </a:pPr>
            <a:endParaRPr lang="en-US" b="1" dirty="0"/>
          </a:p>
          <a:p>
            <a:pPr eaLnBrk="1" hangingPunct="1">
              <a:spcBef>
                <a:spcPct val="0"/>
              </a:spcBef>
              <a:defRPr/>
            </a:pPr>
            <a:r>
              <a:rPr lang="en-CA" altLang="en-US" u="sng" dirty="0"/>
              <a:t>Facilitator Notes</a:t>
            </a:r>
          </a:p>
          <a:p>
            <a:pPr eaLnBrk="1" hangingPunct="1">
              <a:spcBef>
                <a:spcPct val="0"/>
              </a:spcBef>
              <a:defRPr/>
            </a:pPr>
            <a:r>
              <a:rPr lang="en-CA" altLang="en-US" dirty="0"/>
              <a:t>Find out whether any of them have Units with more than one card; If so:</a:t>
            </a:r>
          </a:p>
          <a:p>
            <a:pPr marL="171409" indent="-171409">
              <a:spcBef>
                <a:spcPct val="0"/>
              </a:spcBef>
              <a:buFont typeface="Arial" panose="020B0604020202020204" pitchFamily="34" charset="0"/>
              <a:buChar char="•"/>
              <a:defRPr/>
            </a:pPr>
            <a:r>
              <a:rPr lang="en-CA" altLang="en-US" dirty="0"/>
              <a:t>Credit limit for two cards is $150 for each card (i.e. ½ of $300)</a:t>
            </a:r>
          </a:p>
          <a:p>
            <a:pPr marL="171409" indent="-171409">
              <a:spcBef>
                <a:spcPct val="0"/>
              </a:spcBef>
              <a:buFont typeface="Arial" panose="020B0604020202020204" pitchFamily="34" charset="0"/>
              <a:buChar char="•"/>
              <a:defRPr/>
            </a:pPr>
            <a:r>
              <a:rPr lang="en-CA" altLang="en-US" dirty="0"/>
              <a:t>A credit limit increase will not be for both cards, only for the one the increase is requested on</a:t>
            </a:r>
          </a:p>
          <a:p>
            <a:pPr>
              <a:defRPr/>
            </a:pPr>
            <a:endParaRPr lang="en-CA" dirty="0"/>
          </a:p>
          <a:p>
            <a:pPr defTabSz="914182">
              <a:defRPr/>
            </a:pPr>
            <a:endParaRPr lang="en-US" b="0" dirty="0"/>
          </a:p>
          <a:p>
            <a:endParaRPr lang="en-US" dirty="0"/>
          </a:p>
        </p:txBody>
      </p:sp>
      <p:sp>
        <p:nvSpPr>
          <p:cNvPr id="4" name="Slide Number Placeholder 3">
            <a:extLst>
              <a:ext uri="{FF2B5EF4-FFF2-40B4-BE49-F238E27FC236}">
                <a16:creationId xmlns:a16="http://schemas.microsoft.com/office/drawing/2014/main" id="{D49AE615-EA57-4091-B626-5C5D65248145}"/>
              </a:ext>
            </a:extLst>
          </p:cNvPr>
          <p:cNvSpPr>
            <a:spLocks noGrp="1"/>
          </p:cNvSpPr>
          <p:nvPr>
            <p:ph type="sldNum" sz="quarter" idx="5"/>
          </p:nvPr>
        </p:nvSpPr>
        <p:spPr/>
        <p:txBody>
          <a:bodyPr/>
          <a:lstStyle/>
          <a:p>
            <a:fld id="{10C6115A-D161-4ECA-93FA-837719A2DA3C}" type="slidenum">
              <a:rPr lang="en-CA" smtClean="0"/>
              <a:t>34</a:t>
            </a:fld>
            <a:endParaRPr lang="en-CA" dirty="0"/>
          </a:p>
        </p:txBody>
      </p:sp>
    </p:spTree>
    <p:extLst>
      <p:ext uri="{BB962C8B-B14F-4D97-AF65-F5344CB8AC3E}">
        <p14:creationId xmlns:p14="http://schemas.microsoft.com/office/powerpoint/2010/main" val="1753341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82">
              <a:defRPr/>
            </a:pPr>
            <a:r>
              <a:rPr lang="en-US" dirty="0"/>
              <a:t>Step 1: Select Waiting Expenses on the Dashboard</a:t>
            </a:r>
          </a:p>
          <a:p>
            <a:pPr defTabSz="914182">
              <a:defRPr/>
            </a:pPr>
            <a:r>
              <a:rPr lang="en-US" dirty="0"/>
              <a:t>Step 2: After selecting Waiting Expenses, you are directed to the outstanding expenses page where you select the transaction to be allocated.</a:t>
            </a:r>
          </a:p>
          <a:p>
            <a:pPr defTabSz="914182">
              <a:defRPr/>
            </a:pPr>
            <a:r>
              <a:rPr lang="en-US" dirty="0"/>
              <a:t>Step 3: Once the transaction is selected, you are prompted to the Transaction page where you select the distribution to allocate the expense to. Click the +Add button to select the distribution in the drop down.</a:t>
            </a:r>
          </a:p>
          <a:p>
            <a:pPr defTabSz="914182">
              <a:defRPr/>
            </a:pPr>
            <a:r>
              <a:rPr lang="en-US" dirty="0"/>
              <a:t>Step 4: Attach your receipt by clicking select files</a:t>
            </a:r>
            <a:endParaRPr lang="en-US" b="0" dirty="0"/>
          </a:p>
          <a:p>
            <a:pPr defTabSz="914182">
              <a:defRPr/>
            </a:pPr>
            <a:r>
              <a:rPr lang="en-US" dirty="0"/>
              <a:t>Step 5: Click save.</a:t>
            </a:r>
          </a:p>
          <a:p>
            <a:pPr defTabSz="914182">
              <a:defRPr/>
            </a:pPr>
            <a:endParaRPr lang="en-US" dirty="0"/>
          </a:p>
          <a:p>
            <a:pPr defTabSz="914182">
              <a:defRPr/>
            </a:pPr>
            <a:r>
              <a:rPr lang="en-US" dirty="0"/>
              <a:t>ENSURE THAT YOU INITIAL, DATE AND ADD THE TRANSACTION ID# BEFORE SCANNING AND ATTACHING!</a:t>
            </a:r>
          </a:p>
          <a:p>
            <a:pPr defTabSz="914182">
              <a:defRPr/>
            </a:pPr>
            <a:endParaRPr lang="en-US" dirty="0"/>
          </a:p>
          <a:p>
            <a:endParaRPr lang="en-US" b="0" dirty="0"/>
          </a:p>
          <a:p>
            <a:pPr defTabSz="914182">
              <a:defRPr/>
            </a:pPr>
            <a:endParaRPr lang="en-US" dirty="0"/>
          </a:p>
          <a:p>
            <a:endParaRPr lang="en-US" dirty="0"/>
          </a:p>
        </p:txBody>
      </p:sp>
      <p:sp>
        <p:nvSpPr>
          <p:cNvPr id="4" name="Slide Number Placeholder 3">
            <a:extLst>
              <a:ext uri="{FF2B5EF4-FFF2-40B4-BE49-F238E27FC236}">
                <a16:creationId xmlns:a16="http://schemas.microsoft.com/office/drawing/2014/main" id="{8A3D46AC-2713-496D-A9B7-71F126BC043C}"/>
              </a:ext>
            </a:extLst>
          </p:cNvPr>
          <p:cNvSpPr>
            <a:spLocks noGrp="1"/>
          </p:cNvSpPr>
          <p:nvPr>
            <p:ph type="sldNum" sz="quarter" idx="5"/>
          </p:nvPr>
        </p:nvSpPr>
        <p:spPr/>
        <p:txBody>
          <a:bodyPr/>
          <a:lstStyle/>
          <a:p>
            <a:fld id="{10C6115A-D161-4ECA-93FA-837719A2DA3C}" type="slidenum">
              <a:rPr lang="en-CA" smtClean="0"/>
              <a:t>35</a:t>
            </a:fld>
            <a:endParaRPr lang="en-CA" dirty="0"/>
          </a:p>
        </p:txBody>
      </p:sp>
    </p:spTree>
    <p:extLst>
      <p:ext uri="{BB962C8B-B14F-4D97-AF65-F5344CB8AC3E}">
        <p14:creationId xmlns:p14="http://schemas.microsoft.com/office/powerpoint/2010/main" val="1671514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1: Select Waiting Expenses on the Dashboard</a:t>
            </a:r>
          </a:p>
          <a:p>
            <a:endParaRPr lang="en-US" dirty="0"/>
          </a:p>
        </p:txBody>
      </p:sp>
      <p:sp>
        <p:nvSpPr>
          <p:cNvPr id="4" name="Slide Number Placeholder 3">
            <a:extLst>
              <a:ext uri="{FF2B5EF4-FFF2-40B4-BE49-F238E27FC236}">
                <a16:creationId xmlns:a16="http://schemas.microsoft.com/office/drawing/2014/main" id="{72EB9CC0-36E1-49CB-AC78-CBF7F858404C}"/>
              </a:ext>
            </a:extLst>
          </p:cNvPr>
          <p:cNvSpPr>
            <a:spLocks noGrp="1"/>
          </p:cNvSpPr>
          <p:nvPr>
            <p:ph type="sldNum" sz="quarter" idx="5"/>
          </p:nvPr>
        </p:nvSpPr>
        <p:spPr/>
        <p:txBody>
          <a:bodyPr/>
          <a:lstStyle/>
          <a:p>
            <a:fld id="{10C6115A-D161-4ECA-93FA-837719A2DA3C}" type="slidenum">
              <a:rPr lang="en-CA" smtClean="0"/>
              <a:t>36</a:t>
            </a:fld>
            <a:endParaRPr lang="en-CA" dirty="0"/>
          </a:p>
        </p:txBody>
      </p:sp>
    </p:spTree>
    <p:extLst>
      <p:ext uri="{BB962C8B-B14F-4D97-AF65-F5344CB8AC3E}">
        <p14:creationId xmlns:p14="http://schemas.microsoft.com/office/powerpoint/2010/main" val="9664335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altLang="en-US" dirty="0"/>
              <a:t>Demonstrate how to split out taxes BEFORE allocating</a:t>
            </a:r>
          </a:p>
          <a:p>
            <a:pPr>
              <a:defRPr/>
            </a:pPr>
            <a:r>
              <a:rPr lang="en-CA" altLang="en-US" dirty="0"/>
              <a:t>Use the cash register receipt, not the summary credit card – only the cash register receipt shows the taxes as well as what was bought</a:t>
            </a:r>
          </a:p>
          <a:p>
            <a:pPr>
              <a:defRPr/>
            </a:pPr>
            <a:endParaRPr lang="en-CA" altLang="en-US" dirty="0"/>
          </a:p>
          <a:p>
            <a:pPr>
              <a:defRPr/>
            </a:pPr>
            <a:r>
              <a:rPr lang="en-CA" altLang="en-US" dirty="0"/>
              <a:t>Review spending guidelines.</a:t>
            </a:r>
          </a:p>
          <a:p>
            <a:pPr>
              <a:defRPr/>
            </a:pPr>
            <a:endParaRPr lang="en-CA" altLang="en-US" dirty="0"/>
          </a:p>
          <a:p>
            <a:endParaRPr lang="en-US" b="0" dirty="0"/>
          </a:p>
        </p:txBody>
      </p:sp>
      <p:sp>
        <p:nvSpPr>
          <p:cNvPr id="4" name="Slide Number Placeholder 3">
            <a:extLst>
              <a:ext uri="{FF2B5EF4-FFF2-40B4-BE49-F238E27FC236}">
                <a16:creationId xmlns:a16="http://schemas.microsoft.com/office/drawing/2014/main" id="{0089DCF1-2D57-4802-AE43-D7BC92C523E6}"/>
              </a:ext>
            </a:extLst>
          </p:cNvPr>
          <p:cNvSpPr>
            <a:spLocks noGrp="1"/>
          </p:cNvSpPr>
          <p:nvPr>
            <p:ph type="sldNum" sz="quarter" idx="5"/>
          </p:nvPr>
        </p:nvSpPr>
        <p:spPr/>
        <p:txBody>
          <a:bodyPr/>
          <a:lstStyle/>
          <a:p>
            <a:fld id="{10C6115A-D161-4ECA-93FA-837719A2DA3C}" type="slidenum">
              <a:rPr lang="en-CA" smtClean="0"/>
              <a:t>37</a:t>
            </a:fld>
            <a:endParaRPr lang="en-CA" dirty="0"/>
          </a:p>
        </p:txBody>
      </p:sp>
    </p:spTree>
    <p:extLst>
      <p:ext uri="{BB962C8B-B14F-4D97-AF65-F5344CB8AC3E}">
        <p14:creationId xmlns:p14="http://schemas.microsoft.com/office/powerpoint/2010/main" val="2579522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2: After selecting Waiting Expenses, you are directed to the outstanding expenses page where you select the transaction to be allocated.</a:t>
            </a:r>
          </a:p>
          <a:p>
            <a:endParaRPr lang="en-US" dirty="0"/>
          </a:p>
        </p:txBody>
      </p:sp>
      <p:sp>
        <p:nvSpPr>
          <p:cNvPr id="4" name="Slide Number Placeholder 3">
            <a:extLst>
              <a:ext uri="{FF2B5EF4-FFF2-40B4-BE49-F238E27FC236}">
                <a16:creationId xmlns:a16="http://schemas.microsoft.com/office/drawing/2014/main" id="{DD26D5CC-BE66-4A27-BABF-83ED93147189}"/>
              </a:ext>
            </a:extLst>
          </p:cNvPr>
          <p:cNvSpPr>
            <a:spLocks noGrp="1"/>
          </p:cNvSpPr>
          <p:nvPr>
            <p:ph type="sldNum" sz="quarter" idx="5"/>
          </p:nvPr>
        </p:nvSpPr>
        <p:spPr/>
        <p:txBody>
          <a:bodyPr/>
          <a:lstStyle/>
          <a:p>
            <a:fld id="{10C6115A-D161-4ECA-93FA-837719A2DA3C}" type="slidenum">
              <a:rPr lang="en-CA" smtClean="0"/>
              <a:t>38</a:t>
            </a:fld>
            <a:endParaRPr lang="en-CA" dirty="0"/>
          </a:p>
        </p:txBody>
      </p:sp>
    </p:spTree>
    <p:extLst>
      <p:ext uri="{BB962C8B-B14F-4D97-AF65-F5344CB8AC3E}">
        <p14:creationId xmlns:p14="http://schemas.microsoft.com/office/powerpoint/2010/main" val="3959269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3: Once the transaction is selected, you are prompted to the Transaction page where you select the distribution to allocate the expense to. Click the +Add button to select the distribution in the drop down. </a:t>
            </a:r>
          </a:p>
          <a:p>
            <a:endParaRPr lang="en-US" b="0" dirty="0"/>
          </a:p>
        </p:txBody>
      </p:sp>
      <p:sp>
        <p:nvSpPr>
          <p:cNvPr id="4" name="Slide Number Placeholder 3">
            <a:extLst>
              <a:ext uri="{FF2B5EF4-FFF2-40B4-BE49-F238E27FC236}">
                <a16:creationId xmlns:a16="http://schemas.microsoft.com/office/drawing/2014/main" id="{0089DCF1-2D57-4802-AE43-D7BC92C523E6}"/>
              </a:ext>
            </a:extLst>
          </p:cNvPr>
          <p:cNvSpPr>
            <a:spLocks noGrp="1"/>
          </p:cNvSpPr>
          <p:nvPr>
            <p:ph type="sldNum" sz="quarter" idx="5"/>
          </p:nvPr>
        </p:nvSpPr>
        <p:spPr/>
        <p:txBody>
          <a:bodyPr/>
          <a:lstStyle/>
          <a:p>
            <a:fld id="{10C6115A-D161-4ECA-93FA-837719A2DA3C}" type="slidenum">
              <a:rPr lang="en-CA" smtClean="0"/>
              <a:t>39</a:t>
            </a:fld>
            <a:endParaRPr lang="en-CA" dirty="0"/>
          </a:p>
        </p:txBody>
      </p:sp>
    </p:spTree>
    <p:extLst>
      <p:ext uri="{BB962C8B-B14F-4D97-AF65-F5344CB8AC3E}">
        <p14:creationId xmlns:p14="http://schemas.microsoft.com/office/powerpoint/2010/main" val="333410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06F127-C787-4F70-8523-0881A6011B3E}"/>
              </a:ext>
            </a:extLst>
          </p:cNvPr>
          <p:cNvSpPr>
            <a:spLocks noGrp="1"/>
          </p:cNvSpPr>
          <p:nvPr>
            <p:ph type="sldNum" sz="quarter" idx="5"/>
          </p:nvPr>
        </p:nvSpPr>
        <p:spPr/>
        <p:txBody>
          <a:bodyPr/>
          <a:lstStyle/>
          <a:p>
            <a:fld id="{10C6115A-D161-4ECA-93FA-837719A2DA3C}" type="slidenum">
              <a:rPr lang="en-CA" smtClean="0"/>
              <a:t>4</a:t>
            </a:fld>
            <a:endParaRPr lang="en-CA" dirty="0"/>
          </a:p>
        </p:txBody>
      </p:sp>
    </p:spTree>
    <p:extLst>
      <p:ext uri="{BB962C8B-B14F-4D97-AF65-F5344CB8AC3E}">
        <p14:creationId xmlns:p14="http://schemas.microsoft.com/office/powerpoint/2010/main" val="23008232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0089DCF1-2D57-4802-AE43-D7BC92C52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C6115A-D161-4ECA-93FA-837719A2DA3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722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4:  Ensure you have added your Initials, the Date</a:t>
            </a:r>
            <a:r>
              <a:rPr lang="en-US" baseline="0" dirty="0"/>
              <a:t> and Transaction ID# to the front of the receipt before you scanned.</a:t>
            </a:r>
            <a:endParaRPr lang="en-US" dirty="0"/>
          </a:p>
          <a:p>
            <a:r>
              <a:rPr lang="en-US" dirty="0"/>
              <a:t>Step 5:  Attach your receipt by clicking select files.   </a:t>
            </a:r>
            <a:r>
              <a:rPr kumimoji="0" lang="en-US" sz="2400" b="0" i="0" u="none" strike="noStrike" kern="1200" cap="none" spc="0" normalizeH="0" baseline="0" noProof="0" dirty="0">
                <a:ln>
                  <a:noFill/>
                </a:ln>
                <a:solidFill>
                  <a:srgbClr val="005B94"/>
                </a:solidFill>
                <a:effectLst/>
                <a:uLnTx/>
                <a:uFillTx/>
                <a:latin typeface="Franklin Gothic Medium"/>
                <a:ea typeface="+mn-ea"/>
                <a:cs typeface="+mn-cs"/>
              </a:rPr>
              <a:t>The file type can be jpeg, gif, xlsx, docx. The file size limit is 15 MB.</a:t>
            </a:r>
            <a:r>
              <a:rPr kumimoji="0" lang="en-CA" sz="2400" b="0" i="0" u="none" strike="noStrike" kern="1200" cap="none" spc="0" normalizeH="0" baseline="0" noProof="0" dirty="0">
                <a:ln>
                  <a:noFill/>
                </a:ln>
                <a:solidFill>
                  <a:srgbClr val="646464"/>
                </a:solidFill>
                <a:effectLst/>
                <a:uLnTx/>
                <a:uFillTx/>
                <a:latin typeface="Arial"/>
                <a:ea typeface="+mn-ea"/>
                <a:cs typeface="+mn-cs"/>
              </a:rPr>
              <a:t> </a:t>
            </a:r>
            <a:endParaRPr lang="en-US" b="0" dirty="0"/>
          </a:p>
        </p:txBody>
      </p:sp>
      <p:sp>
        <p:nvSpPr>
          <p:cNvPr id="4" name="Slide Number Placeholder 3">
            <a:extLst>
              <a:ext uri="{FF2B5EF4-FFF2-40B4-BE49-F238E27FC236}">
                <a16:creationId xmlns:a16="http://schemas.microsoft.com/office/drawing/2014/main" id="{1325C524-5571-4D07-B794-EEEDFFB6FFB3}"/>
              </a:ext>
            </a:extLst>
          </p:cNvPr>
          <p:cNvSpPr>
            <a:spLocks noGrp="1"/>
          </p:cNvSpPr>
          <p:nvPr>
            <p:ph type="sldNum" sz="quarter" idx="5"/>
          </p:nvPr>
        </p:nvSpPr>
        <p:spPr/>
        <p:txBody>
          <a:bodyPr/>
          <a:lstStyle/>
          <a:p>
            <a:fld id="{10C6115A-D161-4ECA-93FA-837719A2DA3C}" type="slidenum">
              <a:rPr lang="en-CA" smtClean="0"/>
              <a:t>41</a:t>
            </a:fld>
            <a:endParaRPr lang="en-CA" dirty="0"/>
          </a:p>
        </p:txBody>
      </p:sp>
    </p:spTree>
    <p:extLst>
      <p:ext uri="{BB962C8B-B14F-4D97-AF65-F5344CB8AC3E}">
        <p14:creationId xmlns:p14="http://schemas.microsoft.com/office/powerpoint/2010/main" val="2472221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5: Click save.</a:t>
            </a:r>
          </a:p>
          <a:p>
            <a:endParaRPr lang="en-US" dirty="0"/>
          </a:p>
        </p:txBody>
      </p:sp>
      <p:sp>
        <p:nvSpPr>
          <p:cNvPr id="4" name="Slide Number Placeholder 3">
            <a:extLst>
              <a:ext uri="{FF2B5EF4-FFF2-40B4-BE49-F238E27FC236}">
                <a16:creationId xmlns:a16="http://schemas.microsoft.com/office/drawing/2014/main" id="{0FE6A386-648A-4C8B-813C-2BE44A43B0B0}"/>
              </a:ext>
            </a:extLst>
          </p:cNvPr>
          <p:cNvSpPr>
            <a:spLocks noGrp="1"/>
          </p:cNvSpPr>
          <p:nvPr>
            <p:ph type="sldNum" sz="quarter" idx="5"/>
          </p:nvPr>
        </p:nvSpPr>
        <p:spPr/>
        <p:txBody>
          <a:bodyPr/>
          <a:lstStyle/>
          <a:p>
            <a:fld id="{10C6115A-D161-4ECA-93FA-837719A2DA3C}" type="slidenum">
              <a:rPr lang="en-CA" smtClean="0"/>
              <a:t>42</a:t>
            </a:fld>
            <a:endParaRPr lang="en-CA" dirty="0"/>
          </a:p>
        </p:txBody>
      </p:sp>
    </p:spTree>
    <p:extLst>
      <p:ext uri="{BB962C8B-B14F-4D97-AF65-F5344CB8AC3E}">
        <p14:creationId xmlns:p14="http://schemas.microsoft.com/office/powerpoint/2010/main" val="3881492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5: Click save.</a:t>
            </a:r>
          </a:p>
          <a:p>
            <a:endParaRPr lang="en-US" dirty="0"/>
          </a:p>
        </p:txBody>
      </p:sp>
      <p:sp>
        <p:nvSpPr>
          <p:cNvPr id="4" name="Slide Number Placeholder 3">
            <a:extLst>
              <a:ext uri="{FF2B5EF4-FFF2-40B4-BE49-F238E27FC236}">
                <a16:creationId xmlns:a16="http://schemas.microsoft.com/office/drawing/2014/main" id="{0FE6A386-648A-4C8B-813C-2BE44A43B0B0}"/>
              </a:ext>
            </a:extLst>
          </p:cNvPr>
          <p:cNvSpPr>
            <a:spLocks noGrp="1"/>
          </p:cNvSpPr>
          <p:nvPr>
            <p:ph type="sldNum" sz="quarter" idx="5"/>
          </p:nvPr>
        </p:nvSpPr>
        <p:spPr/>
        <p:txBody>
          <a:bodyPr/>
          <a:lstStyle/>
          <a:p>
            <a:fld id="{10C6115A-D161-4ECA-93FA-837719A2DA3C}" type="slidenum">
              <a:rPr lang="en-CA" smtClean="0"/>
              <a:t>43</a:t>
            </a:fld>
            <a:endParaRPr lang="en-CA" dirty="0"/>
          </a:p>
        </p:txBody>
      </p:sp>
    </p:spTree>
    <p:extLst>
      <p:ext uri="{BB962C8B-B14F-4D97-AF65-F5344CB8AC3E}">
        <p14:creationId xmlns:p14="http://schemas.microsoft.com/office/powerpoint/2010/main" val="10533502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2800" b="0" i="0" u="none" strike="noStrike" kern="1200" cap="none" spc="0" normalizeH="0" baseline="0" noProof="0" dirty="0">
                <a:ln>
                  <a:noFill/>
                </a:ln>
                <a:solidFill>
                  <a:prstClr val="black"/>
                </a:solidFill>
                <a:effectLst/>
                <a:uLnTx/>
                <a:uFillTx/>
                <a:latin typeface="+mn-lt"/>
                <a:ea typeface="+mn-ea"/>
                <a:cs typeface="+mn-cs"/>
              </a:rPr>
              <a:t>If the Guider has a personal PayPal account, ensure that they check the defaults when they are checking out. They need to make sure that they are indicating they are paying by credit card, not using a PayPal account.  If they make an error in the Billing address, they will need to call the Guide Store to have their card unlocked.  There is no indication the card is locked, and it only takes one wrong try (not three) for this to happen.  However if their payment is rejected, this is most likely the cause, unless they do not have enough credit on the card.  </a:t>
            </a:r>
            <a:r>
              <a:rPr kumimoji="0" lang="en-CA" altLang="en-US" sz="2800" b="1" i="0" u="none" strike="noStrike" kern="1200" cap="none" spc="0" normalizeH="0" baseline="0" noProof="0" dirty="0">
                <a:ln>
                  <a:noFill/>
                </a:ln>
                <a:solidFill>
                  <a:prstClr val="black"/>
                </a:solidFill>
                <a:effectLst/>
                <a:uLnTx/>
                <a:uFillTx/>
                <a:latin typeface="+mn-lt"/>
                <a:ea typeface="+mn-ea"/>
                <a:cs typeface="+mn-cs"/>
              </a:rPr>
              <a:t>The system will remember their card information and they do not have to enter it again the next time they make a purchase.</a:t>
            </a:r>
            <a:endParaRPr kumimoji="0" lang="en-CA" altLang="en-US" sz="1200" b="1" i="0" u="none" strike="noStrike" kern="1200" cap="none" spc="0" normalizeH="0" baseline="0" noProof="0" dirty="0">
              <a:ln>
                <a:noFill/>
              </a:ln>
              <a:solidFill>
                <a:prstClr val="black"/>
              </a:solidFill>
              <a:effectLst/>
              <a:uLnTx/>
              <a:uFillTx/>
              <a:latin typeface="+mn-lt"/>
              <a:ea typeface="+mn-ea"/>
              <a:cs typeface="+mn-cs"/>
            </a:endParaRPr>
          </a:p>
          <a:p>
            <a:endParaRPr lang="en-US" b="0" dirty="0"/>
          </a:p>
          <a:p>
            <a:pPr defTabSz="914182">
              <a:defRPr/>
            </a:pPr>
            <a:endParaRPr lang="en-US" dirty="0"/>
          </a:p>
          <a:p>
            <a:endParaRPr lang="en-US" dirty="0"/>
          </a:p>
        </p:txBody>
      </p:sp>
      <p:sp>
        <p:nvSpPr>
          <p:cNvPr id="4" name="Slide Number Placeholder 3">
            <a:extLst>
              <a:ext uri="{FF2B5EF4-FFF2-40B4-BE49-F238E27FC236}">
                <a16:creationId xmlns:a16="http://schemas.microsoft.com/office/drawing/2014/main" id="{8A3D46AC-2713-496D-A9B7-71F126BC043C}"/>
              </a:ext>
            </a:extLst>
          </p:cNvPr>
          <p:cNvSpPr>
            <a:spLocks noGrp="1"/>
          </p:cNvSpPr>
          <p:nvPr>
            <p:ph type="sldNum" sz="quarter" idx="5"/>
          </p:nvPr>
        </p:nvSpPr>
        <p:spPr/>
        <p:txBody>
          <a:bodyPr/>
          <a:lstStyle/>
          <a:p>
            <a:fld id="{10C6115A-D161-4ECA-93FA-837719A2DA3C}" type="slidenum">
              <a:rPr lang="en-CA" smtClean="0"/>
              <a:t>44</a:t>
            </a:fld>
            <a:endParaRPr lang="en-CA" dirty="0"/>
          </a:p>
        </p:txBody>
      </p:sp>
    </p:spTree>
    <p:extLst>
      <p:ext uri="{BB962C8B-B14F-4D97-AF65-F5344CB8AC3E}">
        <p14:creationId xmlns:p14="http://schemas.microsoft.com/office/powerpoint/2010/main" val="38936966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82">
              <a:spcBef>
                <a:spcPct val="0"/>
              </a:spcBef>
              <a:defRPr/>
            </a:pPr>
            <a:r>
              <a:rPr lang="en-US" u="sng" dirty="0"/>
              <a:t>Speaking Points</a:t>
            </a:r>
            <a:endParaRPr lang="en-US" dirty="0"/>
          </a:p>
          <a:p>
            <a:pPr marL="171434" indent="-171434" defTabSz="914182">
              <a:spcBef>
                <a:spcPct val="0"/>
              </a:spcBef>
              <a:buFont typeface="Arial" panose="020B0604020202020204" pitchFamily="34" charset="0"/>
              <a:buChar char="•"/>
              <a:defRPr/>
            </a:pPr>
            <a:r>
              <a:rPr lang="en-US" dirty="0"/>
              <a:t>It is best practice that the amount to be used on the P-Card should only be used if there are sufficient funds in the bank account to cover them. For example if there is $100 in the bank account, but $150 on the purchase card only $100 can be used to make a purchase.</a:t>
            </a:r>
          </a:p>
          <a:p>
            <a:pPr marL="171434" indent="-171434" defTabSz="914182">
              <a:spcBef>
                <a:spcPct val="0"/>
              </a:spcBef>
              <a:buFont typeface="Arial" panose="020B0604020202020204" pitchFamily="34" charset="0"/>
              <a:buChar char="•"/>
              <a:defRPr/>
            </a:pPr>
            <a:r>
              <a:rPr lang="en-CA" altLang="en-US" dirty="0"/>
              <a:t>It takes a couple of days for a credit limit increase to go through.  Increases won’t be approved unless there are sufficient funds in the account.</a:t>
            </a:r>
          </a:p>
          <a:p>
            <a:pPr marL="171434" indent="-171434" defTabSz="914182">
              <a:spcBef>
                <a:spcPct val="0"/>
              </a:spcBef>
              <a:buFont typeface="Arial" panose="020B0604020202020204" pitchFamily="34" charset="0"/>
              <a:buChar char="•"/>
              <a:defRPr/>
            </a:pPr>
            <a:r>
              <a:rPr lang="en-CA" altLang="en-US" dirty="0"/>
              <a:t>Based on the transactions incurred there are instances where the credit limit must be increased based on the unit/districts needs. This may be permanently i.e.. based on the size of the unit, if it’s a large unit it will require a higher limit. Temporarily  if there is a need due to a camping activity that is coming up. </a:t>
            </a:r>
          </a:p>
          <a:p>
            <a:pPr eaLnBrk="1" hangingPunct="1">
              <a:spcBef>
                <a:spcPct val="0"/>
              </a:spcBef>
            </a:pPr>
            <a:endParaRPr lang="en-CA" altLang="en-US" dirty="0"/>
          </a:p>
          <a:p>
            <a:pPr eaLnBrk="1" hangingPunct="1">
              <a:spcBef>
                <a:spcPct val="0"/>
              </a:spcBef>
            </a:pPr>
            <a:endParaRPr lang="en-CA" altLang="en-US" dirty="0"/>
          </a:p>
          <a:p>
            <a:endParaRPr lang="en-US" dirty="0"/>
          </a:p>
        </p:txBody>
      </p:sp>
      <p:sp>
        <p:nvSpPr>
          <p:cNvPr id="4" name="Slide Number Placeholder 3">
            <a:extLst>
              <a:ext uri="{FF2B5EF4-FFF2-40B4-BE49-F238E27FC236}">
                <a16:creationId xmlns:a16="http://schemas.microsoft.com/office/drawing/2014/main" id="{7C599714-1EBC-43A4-95EA-F1084BBFDE0F}"/>
              </a:ext>
            </a:extLst>
          </p:cNvPr>
          <p:cNvSpPr>
            <a:spLocks noGrp="1"/>
          </p:cNvSpPr>
          <p:nvPr>
            <p:ph type="sldNum" sz="quarter" idx="5"/>
          </p:nvPr>
        </p:nvSpPr>
        <p:spPr/>
        <p:txBody>
          <a:bodyPr/>
          <a:lstStyle/>
          <a:p>
            <a:fld id="{10C6115A-D161-4ECA-93FA-837719A2DA3C}" type="slidenum">
              <a:rPr lang="en-CA" smtClean="0"/>
              <a:t>45</a:t>
            </a:fld>
            <a:endParaRPr lang="en-CA" dirty="0"/>
          </a:p>
        </p:txBody>
      </p:sp>
    </p:spTree>
    <p:extLst>
      <p:ext uri="{BB962C8B-B14F-4D97-AF65-F5344CB8AC3E}">
        <p14:creationId xmlns:p14="http://schemas.microsoft.com/office/powerpoint/2010/main" val="742311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CA" altLang="en-US" dirty="0"/>
          </a:p>
          <a:p>
            <a:pPr eaLnBrk="1" hangingPunct="1">
              <a:spcBef>
                <a:spcPct val="0"/>
              </a:spcBef>
            </a:pPr>
            <a:endParaRPr lang="en-CA" altLang="en-US" dirty="0"/>
          </a:p>
          <a:p>
            <a:endParaRPr lang="en-US" dirty="0"/>
          </a:p>
        </p:txBody>
      </p:sp>
      <p:sp>
        <p:nvSpPr>
          <p:cNvPr id="4" name="Slide Number Placeholder 3">
            <a:extLst>
              <a:ext uri="{FF2B5EF4-FFF2-40B4-BE49-F238E27FC236}">
                <a16:creationId xmlns:a16="http://schemas.microsoft.com/office/drawing/2014/main" id="{7C599714-1EBC-43A4-95EA-F1084BBFDE0F}"/>
              </a:ext>
            </a:extLst>
          </p:cNvPr>
          <p:cNvSpPr>
            <a:spLocks noGrp="1"/>
          </p:cNvSpPr>
          <p:nvPr>
            <p:ph type="sldNum" sz="quarter" idx="5"/>
          </p:nvPr>
        </p:nvSpPr>
        <p:spPr/>
        <p:txBody>
          <a:bodyPr/>
          <a:lstStyle/>
          <a:p>
            <a:fld id="{10C6115A-D161-4ECA-93FA-837719A2DA3C}" type="slidenum">
              <a:rPr lang="en-CA" smtClean="0"/>
              <a:t>46</a:t>
            </a:fld>
            <a:endParaRPr lang="en-CA" dirty="0"/>
          </a:p>
        </p:txBody>
      </p:sp>
    </p:spTree>
    <p:extLst>
      <p:ext uri="{BB962C8B-B14F-4D97-AF65-F5344CB8AC3E}">
        <p14:creationId xmlns:p14="http://schemas.microsoft.com/office/powerpoint/2010/main" val="247242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CA" altLang="en-US" dirty="0"/>
          </a:p>
          <a:p>
            <a:endParaRPr lang="en-US" dirty="0"/>
          </a:p>
        </p:txBody>
      </p:sp>
      <p:sp>
        <p:nvSpPr>
          <p:cNvPr id="4" name="Slide Number Placeholder 3">
            <a:extLst>
              <a:ext uri="{FF2B5EF4-FFF2-40B4-BE49-F238E27FC236}">
                <a16:creationId xmlns:a16="http://schemas.microsoft.com/office/drawing/2014/main" id="{7C599714-1EBC-43A4-95EA-F1084BBFDE0F}"/>
              </a:ext>
            </a:extLst>
          </p:cNvPr>
          <p:cNvSpPr>
            <a:spLocks noGrp="1"/>
          </p:cNvSpPr>
          <p:nvPr>
            <p:ph type="sldNum" sz="quarter" idx="5"/>
          </p:nvPr>
        </p:nvSpPr>
        <p:spPr/>
        <p:txBody>
          <a:bodyPr/>
          <a:lstStyle/>
          <a:p>
            <a:fld id="{10C6115A-D161-4ECA-93FA-837719A2DA3C}" type="slidenum">
              <a:rPr lang="en-CA" smtClean="0"/>
              <a:t>47</a:t>
            </a:fld>
            <a:endParaRPr lang="en-CA" dirty="0"/>
          </a:p>
        </p:txBody>
      </p:sp>
    </p:spTree>
    <p:extLst>
      <p:ext uri="{BB962C8B-B14F-4D97-AF65-F5344CB8AC3E}">
        <p14:creationId xmlns:p14="http://schemas.microsoft.com/office/powerpoint/2010/main" val="24186292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Select the Credit Limit Request from the left pane and populate the type of request, cardholder name, last 4 digits of the P-Card, email of the cardholder , phone number of the cardholder, current limit, new limit, the start and end dates of the new credit limit, and the reason for the request.</a:t>
            </a:r>
          </a:p>
          <a:p>
            <a:endParaRPr lang="en-US" b="1" dirty="0"/>
          </a:p>
          <a:p>
            <a:r>
              <a:rPr lang="en-US" dirty="0"/>
              <a:t>Step 2: Save the request. It will be automatically sent to Unified Banking Staff  for verification. The Treasurer and cardholder will receive email confirmation when approved.</a:t>
            </a:r>
          </a:p>
          <a:p>
            <a:pPr eaLnBrk="1" hangingPunct="1">
              <a:spcBef>
                <a:spcPct val="0"/>
              </a:spcBef>
            </a:pPr>
            <a:endParaRPr lang="en-CA" altLang="en-US" dirty="0"/>
          </a:p>
          <a:p>
            <a:endParaRPr lang="en-US" dirty="0"/>
          </a:p>
        </p:txBody>
      </p:sp>
      <p:sp>
        <p:nvSpPr>
          <p:cNvPr id="4" name="Slide Number Placeholder 3">
            <a:extLst>
              <a:ext uri="{FF2B5EF4-FFF2-40B4-BE49-F238E27FC236}">
                <a16:creationId xmlns:a16="http://schemas.microsoft.com/office/drawing/2014/main" id="{7C599714-1EBC-43A4-95EA-F1084BBFDE0F}"/>
              </a:ext>
            </a:extLst>
          </p:cNvPr>
          <p:cNvSpPr>
            <a:spLocks noGrp="1"/>
          </p:cNvSpPr>
          <p:nvPr>
            <p:ph type="sldNum" sz="quarter" idx="5"/>
          </p:nvPr>
        </p:nvSpPr>
        <p:spPr/>
        <p:txBody>
          <a:bodyPr/>
          <a:lstStyle/>
          <a:p>
            <a:fld id="{10C6115A-D161-4ECA-93FA-837719A2DA3C}" type="slidenum">
              <a:rPr lang="en-CA" smtClean="0"/>
              <a:t>48</a:t>
            </a:fld>
            <a:endParaRPr lang="en-CA" dirty="0"/>
          </a:p>
        </p:txBody>
      </p:sp>
    </p:spTree>
    <p:extLst>
      <p:ext uri="{BB962C8B-B14F-4D97-AF65-F5344CB8AC3E}">
        <p14:creationId xmlns:p14="http://schemas.microsoft.com/office/powerpoint/2010/main" val="34175973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CA" altLang="en-US" dirty="0"/>
          </a:p>
          <a:p>
            <a:endParaRPr lang="en-US" dirty="0"/>
          </a:p>
        </p:txBody>
      </p:sp>
      <p:sp>
        <p:nvSpPr>
          <p:cNvPr id="4" name="Slide Number Placeholder 3">
            <a:extLst>
              <a:ext uri="{FF2B5EF4-FFF2-40B4-BE49-F238E27FC236}">
                <a16:creationId xmlns:a16="http://schemas.microsoft.com/office/drawing/2014/main" id="{7C599714-1EBC-43A4-95EA-F1084BBFDE0F}"/>
              </a:ext>
            </a:extLst>
          </p:cNvPr>
          <p:cNvSpPr>
            <a:spLocks noGrp="1"/>
          </p:cNvSpPr>
          <p:nvPr>
            <p:ph type="sldNum" sz="quarter" idx="5"/>
          </p:nvPr>
        </p:nvSpPr>
        <p:spPr/>
        <p:txBody>
          <a:bodyPr/>
          <a:lstStyle/>
          <a:p>
            <a:fld id="{10C6115A-D161-4ECA-93FA-837719A2DA3C}" type="slidenum">
              <a:rPr lang="en-CA" smtClean="0"/>
              <a:t>49</a:t>
            </a:fld>
            <a:endParaRPr lang="en-CA" dirty="0"/>
          </a:p>
        </p:txBody>
      </p:sp>
    </p:spTree>
    <p:extLst>
      <p:ext uri="{BB962C8B-B14F-4D97-AF65-F5344CB8AC3E}">
        <p14:creationId xmlns:p14="http://schemas.microsoft.com/office/powerpoint/2010/main" val="94712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says Province, because we are reusing images from Ontario</a:t>
            </a:r>
          </a:p>
        </p:txBody>
      </p:sp>
      <p:sp>
        <p:nvSpPr>
          <p:cNvPr id="4" name="Slide Number Placeholder 3">
            <a:extLst>
              <a:ext uri="{FF2B5EF4-FFF2-40B4-BE49-F238E27FC236}">
                <a16:creationId xmlns:a16="http://schemas.microsoft.com/office/drawing/2014/main" id="{8819AD65-760C-4750-8DE3-664160AE2D74}"/>
              </a:ext>
            </a:extLst>
          </p:cNvPr>
          <p:cNvSpPr>
            <a:spLocks noGrp="1"/>
          </p:cNvSpPr>
          <p:nvPr>
            <p:ph type="sldNum" sz="quarter" idx="5"/>
          </p:nvPr>
        </p:nvSpPr>
        <p:spPr/>
        <p:txBody>
          <a:bodyPr/>
          <a:lstStyle/>
          <a:p>
            <a:fld id="{10C6115A-D161-4ECA-93FA-837719A2DA3C}" type="slidenum">
              <a:rPr lang="en-CA" smtClean="0"/>
              <a:t>5</a:t>
            </a:fld>
            <a:endParaRPr lang="en-CA" dirty="0"/>
          </a:p>
        </p:txBody>
      </p:sp>
    </p:spTree>
    <p:extLst>
      <p:ext uri="{BB962C8B-B14F-4D97-AF65-F5344CB8AC3E}">
        <p14:creationId xmlns:p14="http://schemas.microsoft.com/office/powerpoint/2010/main" val="3333017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CA" sz="1400" u="sng" dirty="0"/>
              <a:t>Speaking Points</a:t>
            </a:r>
          </a:p>
          <a:p>
            <a:pPr eaLnBrk="1" hangingPunct="1">
              <a:lnSpc>
                <a:spcPct val="90000"/>
              </a:lnSpc>
              <a:spcBef>
                <a:spcPct val="0"/>
              </a:spcBef>
              <a:defRPr/>
            </a:pPr>
            <a:endParaRPr lang="en-CA" sz="1400" u="sng" dirty="0"/>
          </a:p>
          <a:p>
            <a:pPr eaLnBrk="1" hangingPunct="1">
              <a:lnSpc>
                <a:spcPct val="90000"/>
              </a:lnSpc>
              <a:spcBef>
                <a:spcPct val="0"/>
              </a:spcBef>
              <a:defRPr/>
            </a:pPr>
            <a:r>
              <a:rPr lang="en-CA" sz="1400" dirty="0"/>
              <a:t>Review what sorts of things might result in manual expense:</a:t>
            </a:r>
          </a:p>
          <a:p>
            <a:pPr marL="171409" indent="-171409">
              <a:lnSpc>
                <a:spcPct val="90000"/>
              </a:lnSpc>
              <a:spcBef>
                <a:spcPct val="0"/>
              </a:spcBef>
              <a:buFont typeface="Arial" panose="020B0604020202020204" pitchFamily="34" charset="0"/>
              <a:buChar char="•"/>
              <a:defRPr/>
            </a:pPr>
            <a:r>
              <a:rPr lang="en-CA" sz="1400" dirty="0"/>
              <a:t>Non card holder making purchase on behalf of Unit</a:t>
            </a:r>
          </a:p>
          <a:p>
            <a:pPr marL="171409" indent="-171409">
              <a:lnSpc>
                <a:spcPct val="90000"/>
              </a:lnSpc>
              <a:spcBef>
                <a:spcPct val="0"/>
              </a:spcBef>
              <a:buFont typeface="Arial" panose="020B0604020202020204" pitchFamily="34" charset="0"/>
              <a:buChar char="•"/>
              <a:defRPr/>
            </a:pPr>
            <a:r>
              <a:rPr lang="en-CA" sz="1400" dirty="0"/>
              <a:t>Program item where vendor doesn’t take the card (eg Bubbles the Clown </a:t>
            </a:r>
            <a:r>
              <a:rPr lang="en-CA" sz="1400" dirty="0">
                <a:solidFill>
                  <a:srgbClr val="FF0000"/>
                </a:solidFill>
              </a:rPr>
              <a:t>comes</a:t>
            </a:r>
            <a:r>
              <a:rPr lang="en-CA" sz="1400" dirty="0"/>
              <a:t> to the Unit to do magic tricks at Unit party)</a:t>
            </a:r>
          </a:p>
          <a:p>
            <a:pPr marL="171409" indent="-171409">
              <a:lnSpc>
                <a:spcPct val="90000"/>
              </a:lnSpc>
              <a:spcBef>
                <a:spcPct val="0"/>
              </a:spcBef>
              <a:buFont typeface="Arial" panose="020B0604020202020204" pitchFamily="34" charset="0"/>
              <a:buChar char="•"/>
              <a:defRPr/>
            </a:pPr>
            <a:r>
              <a:rPr lang="en-CA" sz="1400" dirty="0"/>
              <a:t>Payment to an outside camp where you already have received the bill and they don’t take card</a:t>
            </a:r>
          </a:p>
          <a:p>
            <a:endParaRPr lang="en-US" dirty="0"/>
          </a:p>
          <a:p>
            <a:pPr eaLnBrk="1" hangingPunct="1">
              <a:lnSpc>
                <a:spcPct val="90000"/>
              </a:lnSpc>
              <a:spcBef>
                <a:spcPct val="0"/>
              </a:spcBef>
              <a:defRPr/>
            </a:pPr>
            <a:r>
              <a:rPr lang="en-CA" dirty="0"/>
              <a:t>Individual expenses submitted for less than $20 will only be paid once a year, at the end of the guiding year which is August 31. </a:t>
            </a:r>
          </a:p>
          <a:p>
            <a:pPr marL="285681" indent="-285681">
              <a:lnSpc>
                <a:spcPct val="90000"/>
              </a:lnSpc>
              <a:spcBef>
                <a:spcPct val="0"/>
              </a:spcBef>
              <a:buFontTx/>
              <a:buChar char="-"/>
              <a:defRPr/>
            </a:pPr>
            <a:r>
              <a:rPr lang="en-CA" dirty="0"/>
              <a:t>Guiders can sign up for Direct Deposit/EFT . Expenses are paid regardless of the amount.</a:t>
            </a:r>
          </a:p>
          <a:p>
            <a:pPr marL="285681" indent="-285681">
              <a:lnSpc>
                <a:spcPct val="90000"/>
              </a:lnSpc>
              <a:spcBef>
                <a:spcPct val="0"/>
              </a:spcBef>
              <a:buFontTx/>
              <a:buChar char="-"/>
              <a:defRPr/>
            </a:pPr>
            <a:r>
              <a:rPr lang="en-CA" dirty="0"/>
              <a:t>Use the ongoing $50 Cash Advance to have cash on hand to pay small expenses</a:t>
            </a:r>
          </a:p>
          <a:p>
            <a:pPr marL="285681" indent="-285681">
              <a:lnSpc>
                <a:spcPct val="90000"/>
              </a:lnSpc>
              <a:spcBef>
                <a:spcPct val="0"/>
              </a:spcBef>
              <a:buFontTx/>
              <a:buChar char="-"/>
              <a:defRPr/>
            </a:pPr>
            <a:r>
              <a:rPr lang="en-CA" dirty="0"/>
              <a:t>Accumulate expenses until they reach $20</a:t>
            </a:r>
          </a:p>
          <a:p>
            <a:endParaRPr lang="en-US" dirty="0"/>
          </a:p>
        </p:txBody>
      </p:sp>
      <p:sp>
        <p:nvSpPr>
          <p:cNvPr id="4" name="Slide Number Placeholder 3">
            <a:extLst>
              <a:ext uri="{FF2B5EF4-FFF2-40B4-BE49-F238E27FC236}">
                <a16:creationId xmlns:a16="http://schemas.microsoft.com/office/drawing/2014/main" id="{A20D3CB8-638F-4C85-BA94-A707B23266FB}"/>
              </a:ext>
            </a:extLst>
          </p:cNvPr>
          <p:cNvSpPr>
            <a:spLocks noGrp="1"/>
          </p:cNvSpPr>
          <p:nvPr>
            <p:ph type="sldNum" sz="quarter" idx="5"/>
          </p:nvPr>
        </p:nvSpPr>
        <p:spPr/>
        <p:txBody>
          <a:bodyPr/>
          <a:lstStyle/>
          <a:p>
            <a:fld id="{10C6115A-D161-4ECA-93FA-837719A2DA3C}" type="slidenum">
              <a:rPr lang="en-CA" smtClean="0"/>
              <a:t>50</a:t>
            </a:fld>
            <a:endParaRPr lang="en-CA" dirty="0"/>
          </a:p>
        </p:txBody>
      </p:sp>
    </p:spTree>
    <p:extLst>
      <p:ext uri="{BB962C8B-B14F-4D97-AF65-F5344CB8AC3E}">
        <p14:creationId xmlns:p14="http://schemas.microsoft.com/office/powerpoint/2010/main" val="587891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defRPr/>
            </a:pPr>
            <a:r>
              <a:rPr lang="en-CA" sz="1400" u="sng" dirty="0"/>
              <a:t>Speaking Points</a:t>
            </a:r>
          </a:p>
          <a:p>
            <a:pPr eaLnBrk="1" hangingPunct="1">
              <a:lnSpc>
                <a:spcPct val="90000"/>
              </a:lnSpc>
              <a:spcBef>
                <a:spcPct val="0"/>
              </a:spcBef>
              <a:defRPr/>
            </a:pPr>
            <a:endParaRPr lang="en-CA" sz="1400" u="sng" dirty="0"/>
          </a:p>
          <a:p>
            <a:pPr eaLnBrk="1" hangingPunct="1">
              <a:lnSpc>
                <a:spcPct val="90000"/>
              </a:lnSpc>
              <a:spcBef>
                <a:spcPct val="0"/>
              </a:spcBef>
              <a:defRPr/>
            </a:pPr>
            <a:r>
              <a:rPr lang="en-CA" sz="1400" dirty="0"/>
              <a:t>Review what sorts of things might result in manual expense:</a:t>
            </a:r>
          </a:p>
          <a:p>
            <a:pPr marL="171409" indent="-171409">
              <a:lnSpc>
                <a:spcPct val="90000"/>
              </a:lnSpc>
              <a:spcBef>
                <a:spcPct val="0"/>
              </a:spcBef>
              <a:buFont typeface="Arial" panose="020B0604020202020204" pitchFamily="34" charset="0"/>
              <a:buChar char="•"/>
              <a:defRPr/>
            </a:pPr>
            <a:r>
              <a:rPr lang="en-CA" sz="1400" dirty="0"/>
              <a:t>Non card holder making purchase on behalf of Unit</a:t>
            </a:r>
          </a:p>
          <a:p>
            <a:pPr marL="171409" indent="-171409">
              <a:lnSpc>
                <a:spcPct val="90000"/>
              </a:lnSpc>
              <a:spcBef>
                <a:spcPct val="0"/>
              </a:spcBef>
              <a:buFont typeface="Arial" panose="020B0604020202020204" pitchFamily="34" charset="0"/>
              <a:buChar char="•"/>
              <a:defRPr/>
            </a:pPr>
            <a:r>
              <a:rPr lang="en-CA" sz="1400" dirty="0"/>
              <a:t>Program item where vendor doesn’t take the card (eg Bubbles the Clown </a:t>
            </a:r>
            <a:r>
              <a:rPr lang="en-CA" sz="1400" dirty="0">
                <a:solidFill>
                  <a:srgbClr val="FF0000"/>
                </a:solidFill>
              </a:rPr>
              <a:t>comes</a:t>
            </a:r>
            <a:r>
              <a:rPr lang="en-CA" sz="1400" dirty="0"/>
              <a:t> to the Unit to do magic tricks at Unit party)</a:t>
            </a:r>
          </a:p>
          <a:p>
            <a:pPr marL="171409" indent="-171409">
              <a:lnSpc>
                <a:spcPct val="90000"/>
              </a:lnSpc>
              <a:spcBef>
                <a:spcPct val="0"/>
              </a:spcBef>
              <a:buFont typeface="Arial" panose="020B0604020202020204" pitchFamily="34" charset="0"/>
              <a:buChar char="•"/>
              <a:defRPr/>
            </a:pPr>
            <a:r>
              <a:rPr lang="en-CA" sz="1400" dirty="0"/>
              <a:t>Payment to an outside camp where you already have received the bill and they don’t take card</a:t>
            </a:r>
          </a:p>
          <a:p>
            <a:endParaRPr lang="en-US" dirty="0"/>
          </a:p>
          <a:p>
            <a:pPr eaLnBrk="1" hangingPunct="1">
              <a:lnSpc>
                <a:spcPct val="90000"/>
              </a:lnSpc>
              <a:spcBef>
                <a:spcPct val="0"/>
              </a:spcBef>
              <a:defRPr/>
            </a:pPr>
            <a:r>
              <a:rPr lang="en-CA" dirty="0"/>
              <a:t>Individual expenses submitted for less than $20 will only be paid once a year, at the end of the guiding year which is August 31. </a:t>
            </a:r>
          </a:p>
          <a:p>
            <a:pPr marL="285681" indent="-285681">
              <a:lnSpc>
                <a:spcPct val="90000"/>
              </a:lnSpc>
              <a:spcBef>
                <a:spcPct val="0"/>
              </a:spcBef>
              <a:buFontTx/>
              <a:buChar char="-"/>
              <a:defRPr/>
            </a:pPr>
            <a:r>
              <a:rPr lang="en-CA" dirty="0"/>
              <a:t>Guiders can sign up for Direct Deposit/EFT . Expenses are paid regardless of the amount.</a:t>
            </a:r>
          </a:p>
          <a:p>
            <a:pPr marL="285681" indent="-285681">
              <a:lnSpc>
                <a:spcPct val="90000"/>
              </a:lnSpc>
              <a:spcBef>
                <a:spcPct val="0"/>
              </a:spcBef>
              <a:buFontTx/>
              <a:buChar char="-"/>
              <a:defRPr/>
            </a:pPr>
            <a:r>
              <a:rPr lang="en-CA" dirty="0"/>
              <a:t>Use the ongoing $50 Cash Advance to have cash on hand to pay small expenses</a:t>
            </a:r>
          </a:p>
          <a:p>
            <a:pPr marL="285681" indent="-285681">
              <a:lnSpc>
                <a:spcPct val="90000"/>
              </a:lnSpc>
              <a:spcBef>
                <a:spcPct val="0"/>
              </a:spcBef>
              <a:buFontTx/>
              <a:buChar char="-"/>
              <a:defRPr/>
            </a:pPr>
            <a:r>
              <a:rPr lang="en-CA" dirty="0"/>
              <a:t>Accumulate expenses until they reach $20</a:t>
            </a:r>
          </a:p>
          <a:p>
            <a:endParaRPr lang="en-US" dirty="0"/>
          </a:p>
        </p:txBody>
      </p:sp>
      <p:sp>
        <p:nvSpPr>
          <p:cNvPr id="4" name="Slide Number Placeholder 3">
            <a:extLst>
              <a:ext uri="{FF2B5EF4-FFF2-40B4-BE49-F238E27FC236}">
                <a16:creationId xmlns:a16="http://schemas.microsoft.com/office/drawing/2014/main" id="{A2D689B5-7491-4747-BF52-EEBDE9F9EDC8}"/>
              </a:ext>
            </a:extLst>
          </p:cNvPr>
          <p:cNvSpPr>
            <a:spLocks noGrp="1"/>
          </p:cNvSpPr>
          <p:nvPr>
            <p:ph type="sldNum" sz="quarter" idx="5"/>
          </p:nvPr>
        </p:nvSpPr>
        <p:spPr/>
        <p:txBody>
          <a:bodyPr/>
          <a:lstStyle/>
          <a:p>
            <a:fld id="{10C6115A-D161-4ECA-93FA-837719A2DA3C}" type="slidenum">
              <a:rPr lang="en-CA" smtClean="0"/>
              <a:t>51</a:t>
            </a:fld>
            <a:endParaRPr lang="en-CA" dirty="0"/>
          </a:p>
        </p:txBody>
      </p:sp>
    </p:spTree>
    <p:extLst>
      <p:ext uri="{BB962C8B-B14F-4D97-AF65-F5344CB8AC3E}">
        <p14:creationId xmlns:p14="http://schemas.microsoft.com/office/powerpoint/2010/main" val="2592509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r>
              <a:rPr lang="en-US" dirty="0"/>
              <a:t>Step 1: On the dashboard, select New Manual Expense.</a:t>
            </a:r>
          </a:p>
          <a:p>
            <a:endParaRPr lang="en-US" dirty="0"/>
          </a:p>
        </p:txBody>
      </p:sp>
      <p:sp>
        <p:nvSpPr>
          <p:cNvPr id="4" name="Slide Number Placeholder 3">
            <a:extLst>
              <a:ext uri="{FF2B5EF4-FFF2-40B4-BE49-F238E27FC236}">
                <a16:creationId xmlns:a16="http://schemas.microsoft.com/office/drawing/2014/main" id="{780E586B-69C4-4391-BCA8-1CC9466F22F1}"/>
              </a:ext>
            </a:extLst>
          </p:cNvPr>
          <p:cNvSpPr>
            <a:spLocks noGrp="1"/>
          </p:cNvSpPr>
          <p:nvPr>
            <p:ph type="sldNum" sz="quarter" idx="5"/>
          </p:nvPr>
        </p:nvSpPr>
        <p:spPr/>
        <p:txBody>
          <a:bodyPr/>
          <a:lstStyle/>
          <a:p>
            <a:fld id="{10C6115A-D161-4ECA-93FA-837719A2DA3C}" type="slidenum">
              <a:rPr lang="en-CA" smtClean="0"/>
              <a:t>52</a:t>
            </a:fld>
            <a:endParaRPr lang="en-CA" dirty="0"/>
          </a:p>
        </p:txBody>
      </p:sp>
    </p:spTree>
    <p:extLst>
      <p:ext uri="{BB962C8B-B14F-4D97-AF65-F5344CB8AC3E}">
        <p14:creationId xmlns:p14="http://schemas.microsoft.com/office/powerpoint/2010/main" val="595547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A8FE360-E9A9-48A2-93AE-65C7C7061DC9}"/>
              </a:ext>
            </a:extLst>
          </p:cNvPr>
          <p:cNvSpPr>
            <a:spLocks noGrp="1"/>
          </p:cNvSpPr>
          <p:nvPr>
            <p:ph type="sldNum" sz="quarter" idx="5"/>
          </p:nvPr>
        </p:nvSpPr>
        <p:spPr/>
        <p:txBody>
          <a:bodyPr/>
          <a:lstStyle/>
          <a:p>
            <a:fld id="{10C6115A-D161-4ECA-93FA-837719A2DA3C}" type="slidenum">
              <a:rPr lang="en-CA" smtClean="0"/>
              <a:t>56</a:t>
            </a:fld>
            <a:endParaRPr lang="en-CA" dirty="0"/>
          </a:p>
        </p:txBody>
      </p:sp>
    </p:spTree>
    <p:extLst>
      <p:ext uri="{BB962C8B-B14F-4D97-AF65-F5344CB8AC3E}">
        <p14:creationId xmlns:p14="http://schemas.microsoft.com/office/powerpoint/2010/main" val="560066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16B91-F103-4667-B6DF-B0A2A4CA9476}"/>
              </a:ext>
            </a:extLst>
          </p:cNvPr>
          <p:cNvSpPr>
            <a:spLocks noGrp="1"/>
          </p:cNvSpPr>
          <p:nvPr>
            <p:ph type="sldNum" sz="quarter" idx="5"/>
          </p:nvPr>
        </p:nvSpPr>
        <p:spPr/>
        <p:txBody>
          <a:bodyPr/>
          <a:lstStyle/>
          <a:p>
            <a:fld id="{10C6115A-D161-4ECA-93FA-837719A2DA3C}" type="slidenum">
              <a:rPr lang="en-CA" smtClean="0"/>
              <a:t>57</a:t>
            </a:fld>
            <a:endParaRPr lang="en-CA" dirty="0"/>
          </a:p>
        </p:txBody>
      </p:sp>
    </p:spTree>
    <p:extLst>
      <p:ext uri="{BB962C8B-B14F-4D97-AF65-F5344CB8AC3E}">
        <p14:creationId xmlns:p14="http://schemas.microsoft.com/office/powerpoint/2010/main" val="1047762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16B91-F103-4667-B6DF-B0A2A4CA9476}"/>
              </a:ext>
            </a:extLst>
          </p:cNvPr>
          <p:cNvSpPr>
            <a:spLocks noGrp="1"/>
          </p:cNvSpPr>
          <p:nvPr>
            <p:ph type="sldNum" sz="quarter" idx="5"/>
          </p:nvPr>
        </p:nvSpPr>
        <p:spPr/>
        <p:txBody>
          <a:bodyPr/>
          <a:lstStyle/>
          <a:p>
            <a:fld id="{10C6115A-D161-4ECA-93FA-837719A2DA3C}" type="slidenum">
              <a:rPr lang="en-CA" smtClean="0"/>
              <a:t>58</a:t>
            </a:fld>
            <a:endParaRPr lang="en-CA" dirty="0"/>
          </a:p>
        </p:txBody>
      </p:sp>
    </p:spTree>
    <p:extLst>
      <p:ext uri="{BB962C8B-B14F-4D97-AF65-F5344CB8AC3E}">
        <p14:creationId xmlns:p14="http://schemas.microsoft.com/office/powerpoint/2010/main" val="3918473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16B91-F103-4667-B6DF-B0A2A4CA9476}"/>
              </a:ext>
            </a:extLst>
          </p:cNvPr>
          <p:cNvSpPr>
            <a:spLocks noGrp="1"/>
          </p:cNvSpPr>
          <p:nvPr>
            <p:ph type="sldNum" sz="quarter" idx="5"/>
          </p:nvPr>
        </p:nvSpPr>
        <p:spPr/>
        <p:txBody>
          <a:bodyPr/>
          <a:lstStyle/>
          <a:p>
            <a:fld id="{10C6115A-D161-4ECA-93FA-837719A2DA3C}" type="slidenum">
              <a:rPr lang="en-CA" smtClean="0"/>
              <a:t>59</a:t>
            </a:fld>
            <a:endParaRPr lang="en-CA" dirty="0"/>
          </a:p>
        </p:txBody>
      </p:sp>
    </p:spTree>
    <p:extLst>
      <p:ext uri="{BB962C8B-B14F-4D97-AF65-F5344CB8AC3E}">
        <p14:creationId xmlns:p14="http://schemas.microsoft.com/office/powerpoint/2010/main" val="5191577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16B91-F103-4667-B6DF-B0A2A4CA9476}"/>
              </a:ext>
            </a:extLst>
          </p:cNvPr>
          <p:cNvSpPr>
            <a:spLocks noGrp="1"/>
          </p:cNvSpPr>
          <p:nvPr>
            <p:ph type="sldNum" sz="quarter" idx="5"/>
          </p:nvPr>
        </p:nvSpPr>
        <p:spPr/>
        <p:txBody>
          <a:bodyPr/>
          <a:lstStyle/>
          <a:p>
            <a:fld id="{10C6115A-D161-4ECA-93FA-837719A2DA3C}" type="slidenum">
              <a:rPr lang="en-CA" smtClean="0"/>
              <a:t>60</a:t>
            </a:fld>
            <a:endParaRPr lang="en-CA" dirty="0"/>
          </a:p>
        </p:txBody>
      </p:sp>
    </p:spTree>
    <p:extLst>
      <p:ext uri="{BB962C8B-B14F-4D97-AF65-F5344CB8AC3E}">
        <p14:creationId xmlns:p14="http://schemas.microsoft.com/office/powerpoint/2010/main" val="3033956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416B91-F103-4667-B6DF-B0A2A4CA9476}"/>
              </a:ext>
            </a:extLst>
          </p:cNvPr>
          <p:cNvSpPr>
            <a:spLocks noGrp="1"/>
          </p:cNvSpPr>
          <p:nvPr>
            <p:ph type="sldNum" sz="quarter" idx="5"/>
          </p:nvPr>
        </p:nvSpPr>
        <p:spPr/>
        <p:txBody>
          <a:bodyPr/>
          <a:lstStyle/>
          <a:p>
            <a:fld id="{10C6115A-D161-4ECA-93FA-837719A2DA3C}" type="slidenum">
              <a:rPr lang="en-CA" smtClean="0"/>
              <a:t>61</a:t>
            </a:fld>
            <a:endParaRPr lang="en-CA" dirty="0"/>
          </a:p>
        </p:txBody>
      </p:sp>
    </p:spTree>
    <p:extLst>
      <p:ext uri="{BB962C8B-B14F-4D97-AF65-F5344CB8AC3E}">
        <p14:creationId xmlns:p14="http://schemas.microsoft.com/office/powerpoint/2010/main" val="616819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90" lvl="1">
              <a:defRPr/>
            </a:pPr>
            <a:endParaRPr lang="en-CA" dirty="0"/>
          </a:p>
        </p:txBody>
      </p:sp>
      <p:sp>
        <p:nvSpPr>
          <p:cNvPr id="4" name="Slide Number Placeholder 3">
            <a:extLst>
              <a:ext uri="{FF2B5EF4-FFF2-40B4-BE49-F238E27FC236}">
                <a16:creationId xmlns:a16="http://schemas.microsoft.com/office/drawing/2014/main" id="{2117DD59-A133-478C-8251-999D524D733A}"/>
              </a:ext>
            </a:extLst>
          </p:cNvPr>
          <p:cNvSpPr>
            <a:spLocks noGrp="1"/>
          </p:cNvSpPr>
          <p:nvPr>
            <p:ph type="sldNum" sz="quarter" idx="5"/>
          </p:nvPr>
        </p:nvSpPr>
        <p:spPr/>
        <p:txBody>
          <a:bodyPr/>
          <a:lstStyle/>
          <a:p>
            <a:fld id="{10C6115A-D161-4ECA-93FA-837719A2DA3C}" type="slidenum">
              <a:rPr lang="en-CA" smtClean="0"/>
              <a:t>62</a:t>
            </a:fld>
            <a:endParaRPr lang="en-CA" dirty="0"/>
          </a:p>
        </p:txBody>
      </p:sp>
    </p:spTree>
    <p:extLst>
      <p:ext uri="{BB962C8B-B14F-4D97-AF65-F5344CB8AC3E}">
        <p14:creationId xmlns:p14="http://schemas.microsoft.com/office/powerpoint/2010/main" val="1988742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Mobile Friendly does not mean there is an App planned at this time</a:t>
            </a:r>
            <a:endParaRPr lang="en-CA" dirty="0"/>
          </a:p>
        </p:txBody>
      </p:sp>
      <p:sp>
        <p:nvSpPr>
          <p:cNvPr id="4" name="Slide Number Placeholder 3">
            <a:extLst>
              <a:ext uri="{FF2B5EF4-FFF2-40B4-BE49-F238E27FC236}">
                <a16:creationId xmlns:a16="http://schemas.microsoft.com/office/drawing/2014/main" id="{D8A525C5-74D9-45E1-B19B-35928E0D1460}"/>
              </a:ext>
            </a:extLst>
          </p:cNvPr>
          <p:cNvSpPr>
            <a:spLocks noGrp="1"/>
          </p:cNvSpPr>
          <p:nvPr>
            <p:ph type="sldNum" sz="quarter" idx="5"/>
          </p:nvPr>
        </p:nvSpPr>
        <p:spPr/>
        <p:txBody>
          <a:bodyPr/>
          <a:lstStyle/>
          <a:p>
            <a:fld id="{10C6115A-D161-4ECA-93FA-837719A2DA3C}" type="slidenum">
              <a:rPr lang="en-CA" smtClean="0"/>
              <a:t>6</a:t>
            </a:fld>
            <a:endParaRPr lang="en-CA" dirty="0"/>
          </a:p>
        </p:txBody>
      </p:sp>
    </p:spTree>
    <p:extLst>
      <p:ext uri="{BB962C8B-B14F-4D97-AF65-F5344CB8AC3E}">
        <p14:creationId xmlns:p14="http://schemas.microsoft.com/office/powerpoint/2010/main" val="35494500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090" lvl="1">
              <a:defRPr/>
            </a:pPr>
            <a:endParaRPr lang="en-CA" dirty="0"/>
          </a:p>
        </p:txBody>
      </p:sp>
      <p:sp>
        <p:nvSpPr>
          <p:cNvPr id="4" name="Slide Number Placeholder 3">
            <a:extLst>
              <a:ext uri="{FF2B5EF4-FFF2-40B4-BE49-F238E27FC236}">
                <a16:creationId xmlns:a16="http://schemas.microsoft.com/office/drawing/2014/main" id="{2117DD59-A133-478C-8251-999D524D733A}"/>
              </a:ext>
            </a:extLst>
          </p:cNvPr>
          <p:cNvSpPr>
            <a:spLocks noGrp="1"/>
          </p:cNvSpPr>
          <p:nvPr>
            <p:ph type="sldNum" sz="quarter" idx="5"/>
          </p:nvPr>
        </p:nvSpPr>
        <p:spPr/>
        <p:txBody>
          <a:bodyPr/>
          <a:lstStyle/>
          <a:p>
            <a:fld id="{10C6115A-D161-4ECA-93FA-837719A2DA3C}" type="slidenum">
              <a:rPr lang="en-CA" smtClean="0"/>
              <a:t>63</a:t>
            </a:fld>
            <a:endParaRPr lang="en-CA" dirty="0"/>
          </a:p>
        </p:txBody>
      </p:sp>
    </p:spTree>
    <p:extLst>
      <p:ext uri="{BB962C8B-B14F-4D97-AF65-F5344CB8AC3E}">
        <p14:creationId xmlns:p14="http://schemas.microsoft.com/office/powerpoint/2010/main" val="38742034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9CED8824-1217-47A3-A9CB-F31DF3766897}"/>
              </a:ext>
            </a:extLst>
          </p:cNvPr>
          <p:cNvSpPr>
            <a:spLocks noGrp="1"/>
          </p:cNvSpPr>
          <p:nvPr>
            <p:ph type="sldNum" sz="quarter" idx="5"/>
          </p:nvPr>
        </p:nvSpPr>
        <p:spPr/>
        <p:txBody>
          <a:bodyPr/>
          <a:lstStyle/>
          <a:p>
            <a:fld id="{10C6115A-D161-4ECA-93FA-837719A2DA3C}" type="slidenum">
              <a:rPr lang="en-CA" smtClean="0"/>
              <a:t>64</a:t>
            </a:fld>
            <a:endParaRPr lang="en-CA" dirty="0"/>
          </a:p>
        </p:txBody>
      </p:sp>
    </p:spTree>
    <p:extLst>
      <p:ext uri="{BB962C8B-B14F-4D97-AF65-F5344CB8AC3E}">
        <p14:creationId xmlns:p14="http://schemas.microsoft.com/office/powerpoint/2010/main" val="320269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06F127-C787-4F70-8523-0881A6011B3E}"/>
              </a:ext>
            </a:extLst>
          </p:cNvPr>
          <p:cNvSpPr>
            <a:spLocks noGrp="1"/>
          </p:cNvSpPr>
          <p:nvPr>
            <p:ph type="sldNum" sz="quarter" idx="5"/>
          </p:nvPr>
        </p:nvSpPr>
        <p:spPr/>
        <p:txBody>
          <a:bodyPr/>
          <a:lstStyle/>
          <a:p>
            <a:fld id="{10C6115A-D161-4ECA-93FA-837719A2DA3C}" type="slidenum">
              <a:rPr lang="en-CA" smtClean="0"/>
              <a:t>7</a:t>
            </a:fld>
            <a:endParaRPr lang="en-CA" dirty="0"/>
          </a:p>
        </p:txBody>
      </p:sp>
    </p:spTree>
    <p:extLst>
      <p:ext uri="{BB962C8B-B14F-4D97-AF65-F5344CB8AC3E}">
        <p14:creationId xmlns:p14="http://schemas.microsoft.com/office/powerpoint/2010/main" val="2671764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Explain that these are our objectives today</a:t>
            </a:r>
          </a:p>
          <a:p>
            <a:endParaRPr lang="en-CA" altLang="en-US" dirty="0"/>
          </a:p>
          <a:p>
            <a:r>
              <a:rPr lang="en-CA" altLang="en-US" dirty="0"/>
              <a:t>Trainer Note: Key Point: There is a lot to learn but if they learn where to get support and how to find out the answers to their questions, this training will be successful.  The centralized banking website is the one place to find out information and more help is being added all the time.</a:t>
            </a:r>
            <a:endParaRPr lang="en-US" dirty="0"/>
          </a:p>
        </p:txBody>
      </p:sp>
      <p:sp>
        <p:nvSpPr>
          <p:cNvPr id="4" name="Slide Number Placeholder 3">
            <a:extLst>
              <a:ext uri="{FF2B5EF4-FFF2-40B4-BE49-F238E27FC236}">
                <a16:creationId xmlns:a16="http://schemas.microsoft.com/office/drawing/2014/main" id="{EDF0D6B4-EE73-4B4C-AACB-2478CD27EAD2}"/>
              </a:ext>
            </a:extLst>
          </p:cNvPr>
          <p:cNvSpPr>
            <a:spLocks noGrp="1"/>
          </p:cNvSpPr>
          <p:nvPr>
            <p:ph type="sldNum" sz="quarter" idx="5"/>
          </p:nvPr>
        </p:nvSpPr>
        <p:spPr/>
        <p:txBody>
          <a:bodyPr/>
          <a:lstStyle/>
          <a:p>
            <a:fld id="{10C6115A-D161-4ECA-93FA-837719A2DA3C}" type="slidenum">
              <a:rPr lang="en-CA" smtClean="0"/>
              <a:t>8</a:t>
            </a:fld>
            <a:endParaRPr lang="en-CA" dirty="0"/>
          </a:p>
        </p:txBody>
      </p:sp>
    </p:spTree>
    <p:extLst>
      <p:ext uri="{BB962C8B-B14F-4D97-AF65-F5344CB8AC3E}">
        <p14:creationId xmlns:p14="http://schemas.microsoft.com/office/powerpoint/2010/main" val="3363805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u="sng" dirty="0"/>
              <a:t>Speaking Points:</a:t>
            </a:r>
          </a:p>
          <a:p>
            <a:r>
              <a:rPr lang="en-US" dirty="0"/>
              <a:t>Although the roles of a Unit</a:t>
            </a:r>
            <a:r>
              <a:rPr lang="en-US" baseline="0" dirty="0"/>
              <a:t> and District Treasurer seem quite different, the roles within the Unified Banking System do not differ significantly. </a:t>
            </a:r>
            <a:r>
              <a:rPr lang="en-US" dirty="0"/>
              <a:t>However a District Treasurer may also be responsible for monitoring unit level activity for operational reasons. For this reason we have coined the term Treasurer to represent both Units and Districts </a:t>
            </a:r>
          </a:p>
          <a:p>
            <a:endParaRPr lang="en-US" dirty="0"/>
          </a:p>
          <a:p>
            <a:r>
              <a:rPr lang="en-US" dirty="0"/>
              <a:t>As a Champion it is important to understand the roles and responsibilities of the Treasurer’s, as you will be training them on how their role and responsibilities is impacted by the Unified Banking Program and ensure that they are appropriately executing their job. </a:t>
            </a:r>
          </a:p>
        </p:txBody>
      </p:sp>
      <p:sp>
        <p:nvSpPr>
          <p:cNvPr id="4" name="Slide Number Placeholder 3"/>
          <p:cNvSpPr>
            <a:spLocks noGrp="1"/>
          </p:cNvSpPr>
          <p:nvPr>
            <p:ph type="sldNum" sz="quarter" idx="10"/>
          </p:nvPr>
        </p:nvSpPr>
        <p:spPr>
          <a:xfrm>
            <a:off x="3970941" y="8829969"/>
            <a:ext cx="3037840" cy="466434"/>
          </a:xfrm>
          <a:prstGeom prst="rect">
            <a:avLst/>
          </a:prstGeom>
        </p:spPr>
        <p:txBody>
          <a:bodyPr/>
          <a:lstStyle/>
          <a:p>
            <a:fld id="{10C6115A-D161-4ECA-93FA-837719A2DA3C}" type="slidenum">
              <a:rPr lang="en-CA" smtClean="0"/>
              <a:t>9</a:t>
            </a:fld>
            <a:endParaRPr lang="en-CA" dirty="0"/>
          </a:p>
        </p:txBody>
      </p:sp>
    </p:spTree>
    <p:extLst>
      <p:ext uri="{BB962C8B-B14F-4D97-AF65-F5344CB8AC3E}">
        <p14:creationId xmlns:p14="http://schemas.microsoft.com/office/powerpoint/2010/main" val="795617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8451" t="9556" b="13442"/>
          <a:stretch/>
        </p:blipFill>
        <p:spPr>
          <a:xfrm>
            <a:off x="0" y="0"/>
            <a:ext cx="6866881"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6975229" y="2586038"/>
            <a:ext cx="5029203" cy="2387600"/>
          </a:xfrm>
        </p:spPr>
        <p:txBody>
          <a:bodyPr anchor="b">
            <a:normAutofit/>
          </a:bodyPr>
          <a:lstStyle>
            <a:lvl1pPr algn="l">
              <a:lnSpc>
                <a:spcPct val="85000"/>
              </a:lnSpc>
              <a:defRPr sz="5400">
                <a:solidFill>
                  <a:schemeClr val="accent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6975230" y="5065713"/>
            <a:ext cx="5029202" cy="129063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
        <p:nvSpPr>
          <p:cNvPr id="6" name="Slide Number Placeholder 5">
            <a:extLst>
              <a:ext uri="{FF2B5EF4-FFF2-40B4-BE49-F238E27FC236}">
                <a16:creationId xmlns:a16="http://schemas.microsoft.com/office/drawing/2014/main" id="{FBF8B42C-123F-4D67-BEC4-1998187AAF78}"/>
              </a:ext>
            </a:extLst>
          </p:cNvPr>
          <p:cNvSpPr>
            <a:spLocks noGrp="1"/>
          </p:cNvSpPr>
          <p:nvPr>
            <p:ph type="sldNum" sz="quarter" idx="12"/>
          </p:nvPr>
        </p:nvSpPr>
        <p:spPr>
          <a:xfrm>
            <a:off x="9261232" y="6356350"/>
            <a:ext cx="2743200" cy="365125"/>
          </a:xfrm>
        </p:spPr>
        <p:txBody>
          <a:bodyPr/>
          <a:lstStyle/>
          <a:p>
            <a:fld id="{91282398-6795-448D-A7D5-5E173B797758}" type="slidenum">
              <a:rPr lang="en-CA" smtClean="0"/>
              <a:t>‹#›</a:t>
            </a:fld>
            <a:endParaRPr lang="en-CA" dirty="0"/>
          </a:p>
        </p:txBody>
      </p:sp>
    </p:spTree>
    <p:extLst>
      <p:ext uri="{BB962C8B-B14F-4D97-AF65-F5344CB8AC3E}">
        <p14:creationId xmlns:p14="http://schemas.microsoft.com/office/powerpoint/2010/main" val="175350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B157A2-A1C5-47E2-8A6A-27C41B728D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0754" y="5940779"/>
            <a:ext cx="1154727" cy="667507"/>
          </a:xfrm>
          <a:prstGeom prst="rect">
            <a:avLst/>
          </a:prstGeom>
        </p:spPr>
      </p:pic>
      <p:pic>
        <p:nvPicPr>
          <p:cNvPr id="12" name="Picture 11">
            <a:extLst>
              <a:ext uri="{FF2B5EF4-FFF2-40B4-BE49-F238E27FC236}">
                <a16:creationId xmlns:a16="http://schemas.microsoft.com/office/drawing/2014/main" id="{2412EEFC-0F32-4036-BA88-5F309CBECA3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031" t="24784" b="24783"/>
          <a:stretch/>
        </p:blipFill>
        <p:spPr>
          <a:xfrm>
            <a:off x="0" y="0"/>
            <a:ext cx="10192124" cy="6858000"/>
          </a:xfrm>
          <a:prstGeom prst="rect">
            <a:avLst/>
          </a:prstGeom>
        </p:spPr>
      </p:pic>
      <p:sp>
        <p:nvSpPr>
          <p:cNvPr id="2" name="Title 1">
            <a:extLst>
              <a:ext uri="{FF2B5EF4-FFF2-40B4-BE49-F238E27FC236}">
                <a16:creationId xmlns:a16="http://schemas.microsoft.com/office/drawing/2014/main" id="{6DE079C7-D4FF-4C11-BBAB-B63E28D88683}"/>
              </a:ext>
            </a:extLst>
          </p:cNvPr>
          <p:cNvSpPr>
            <a:spLocks noGrp="1"/>
          </p:cNvSpPr>
          <p:nvPr>
            <p:ph type="title"/>
          </p:nvPr>
        </p:nvSpPr>
        <p:spPr>
          <a:xfrm>
            <a:off x="6095999" y="1311154"/>
            <a:ext cx="5779481" cy="2852737"/>
          </a:xfrm>
        </p:spPr>
        <p:txBody>
          <a:bodyPr anchor="b"/>
          <a:lstStyle>
            <a:lvl1pPr>
              <a:defRPr sz="6000">
                <a:solidFill>
                  <a:schemeClr val="accent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054E47C-4183-48F8-AF19-87C85E5666DD}"/>
              </a:ext>
            </a:extLst>
          </p:cNvPr>
          <p:cNvSpPr>
            <a:spLocks noGrp="1"/>
          </p:cNvSpPr>
          <p:nvPr>
            <p:ph type="body" idx="1"/>
          </p:nvPr>
        </p:nvSpPr>
        <p:spPr>
          <a:xfrm>
            <a:off x="6095999" y="4190879"/>
            <a:ext cx="577948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289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Page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6C1EEE-6728-49AD-8B83-C734ECEC3826}"/>
              </a:ext>
            </a:extLst>
          </p:cNvPr>
          <p:cNvSpPr>
            <a:spLocks noGrp="1"/>
          </p:cNvSpPr>
          <p:nvPr>
            <p:ph type="pic" sz="quarter" idx="10" hasCustomPrompt="1"/>
          </p:nvPr>
        </p:nvSpPr>
        <p:spPr>
          <a:xfrm>
            <a:off x="0" y="0"/>
            <a:ext cx="12192000" cy="6858000"/>
          </a:xfrm>
        </p:spPr>
        <p:txBody>
          <a:bodyPr/>
          <a:lstStyle>
            <a:lvl1pPr marL="0" indent="0">
              <a:buNone/>
              <a:defRPr>
                <a:solidFill>
                  <a:schemeClr val="accent5"/>
                </a:solidFill>
              </a:defRPr>
            </a:lvl1pPr>
          </a:lstStyle>
          <a:p>
            <a:r>
              <a:rPr lang="en-CA" dirty="0"/>
              <a:t>Click icon to add full screen photo</a:t>
            </a:r>
          </a:p>
        </p:txBody>
      </p:sp>
    </p:spTree>
    <p:extLst>
      <p:ext uri="{BB962C8B-B14F-4D97-AF65-F5344CB8AC3E}">
        <p14:creationId xmlns:p14="http://schemas.microsoft.com/office/powerpoint/2010/main" val="488849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Arra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26C1EEE-6728-49AD-8B83-C734ECEC3826}"/>
              </a:ext>
            </a:extLst>
          </p:cNvPr>
          <p:cNvSpPr>
            <a:spLocks noGrp="1"/>
          </p:cNvSpPr>
          <p:nvPr>
            <p:ph type="pic" sz="quarter" idx="10" hasCustomPrompt="1"/>
          </p:nvPr>
        </p:nvSpPr>
        <p:spPr>
          <a:xfrm>
            <a:off x="145144"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3" name="Picture Placeholder 4">
            <a:extLst>
              <a:ext uri="{FF2B5EF4-FFF2-40B4-BE49-F238E27FC236}">
                <a16:creationId xmlns:a16="http://schemas.microsoft.com/office/drawing/2014/main" id="{24AB98D9-A0A6-4991-84A1-D8447387956D}"/>
              </a:ext>
            </a:extLst>
          </p:cNvPr>
          <p:cNvSpPr>
            <a:spLocks noGrp="1"/>
          </p:cNvSpPr>
          <p:nvPr>
            <p:ph type="pic" sz="quarter" idx="11" hasCustomPrompt="1"/>
          </p:nvPr>
        </p:nvSpPr>
        <p:spPr>
          <a:xfrm>
            <a:off x="4230792"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4" name="Picture Placeholder 4">
            <a:extLst>
              <a:ext uri="{FF2B5EF4-FFF2-40B4-BE49-F238E27FC236}">
                <a16:creationId xmlns:a16="http://schemas.microsoft.com/office/drawing/2014/main" id="{2F9287D6-E8EC-445D-B225-772480842C57}"/>
              </a:ext>
            </a:extLst>
          </p:cNvPr>
          <p:cNvSpPr>
            <a:spLocks noGrp="1"/>
          </p:cNvSpPr>
          <p:nvPr>
            <p:ph type="pic" sz="quarter" idx="12" hasCustomPrompt="1"/>
          </p:nvPr>
        </p:nvSpPr>
        <p:spPr>
          <a:xfrm>
            <a:off x="8316440" y="1015999"/>
            <a:ext cx="3730416" cy="4325257"/>
          </a:xfrm>
        </p:spPr>
        <p:txBody>
          <a:bodyPr/>
          <a:lstStyle>
            <a:lvl1pPr marL="0" indent="0" algn="ctr">
              <a:buNone/>
              <a:defRPr>
                <a:solidFill>
                  <a:schemeClr val="tx1"/>
                </a:solidFill>
              </a:defRPr>
            </a:lvl1pPr>
          </a:lstStyle>
          <a:p>
            <a:r>
              <a:rPr lang="en-CA" dirty="0"/>
              <a:t>Click icon </a:t>
            </a:r>
            <a:br>
              <a:rPr lang="en-CA" dirty="0"/>
            </a:br>
            <a:r>
              <a:rPr lang="en-CA" dirty="0"/>
              <a:t>to add photo</a:t>
            </a:r>
          </a:p>
        </p:txBody>
      </p:sp>
      <p:sp>
        <p:nvSpPr>
          <p:cNvPr id="6" name="Text Placeholder 5">
            <a:extLst>
              <a:ext uri="{FF2B5EF4-FFF2-40B4-BE49-F238E27FC236}">
                <a16:creationId xmlns:a16="http://schemas.microsoft.com/office/drawing/2014/main" id="{87CDC9C7-5CBE-48F4-8DC0-9F2B596324F3}"/>
              </a:ext>
            </a:extLst>
          </p:cNvPr>
          <p:cNvSpPr>
            <a:spLocks noGrp="1"/>
          </p:cNvSpPr>
          <p:nvPr>
            <p:ph type="body" sz="quarter" idx="13"/>
          </p:nvPr>
        </p:nvSpPr>
        <p:spPr>
          <a:xfrm>
            <a:off x="144464" y="5529263"/>
            <a:ext cx="10479994" cy="1060450"/>
          </a:xfrm>
        </p:spPr>
        <p:txBody>
          <a:bodyPr/>
          <a:lstStyle>
            <a:lvl1pPr marL="0" indent="0">
              <a:buNone/>
              <a:defRPr lang="en-CA" sz="1800" kern="1200" dirty="0">
                <a:solidFill>
                  <a:schemeClr val="accent1"/>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10000"/>
              </a:lnSpc>
              <a:spcBef>
                <a:spcPts val="1000"/>
              </a:spcBef>
              <a:spcAft>
                <a:spcPts val="600"/>
              </a:spcAft>
            </a:pPr>
            <a:r>
              <a:rPr lang="en-US" dirty="0"/>
              <a:t>Edit Master text styles</a:t>
            </a:r>
          </a:p>
        </p:txBody>
      </p:sp>
      <p:sp>
        <p:nvSpPr>
          <p:cNvPr id="7" name="Title 6">
            <a:extLst>
              <a:ext uri="{FF2B5EF4-FFF2-40B4-BE49-F238E27FC236}">
                <a16:creationId xmlns:a16="http://schemas.microsoft.com/office/drawing/2014/main" id="{B8D06C88-F500-4922-A514-F04272151A82}"/>
              </a:ext>
            </a:extLst>
          </p:cNvPr>
          <p:cNvSpPr>
            <a:spLocks noGrp="1"/>
          </p:cNvSpPr>
          <p:nvPr>
            <p:ph type="title"/>
          </p:nvPr>
        </p:nvSpPr>
        <p:spPr>
          <a:xfrm>
            <a:off x="144464" y="365125"/>
            <a:ext cx="10973480" cy="462867"/>
          </a:xfrm>
        </p:spPr>
        <p:txBody>
          <a:bodyPr vert="horz" lIns="91440" tIns="45720" rIns="91440" bIns="45720" rtlCol="0" anchor="b" anchorCtr="0">
            <a:noAutofit/>
          </a:bodyPr>
          <a:lstStyle>
            <a:lvl1pPr>
              <a:defRPr lang="en-CA" sz="4000">
                <a:solidFill>
                  <a:schemeClr val="accent1"/>
                </a:solidFill>
              </a:defRPr>
            </a:lvl1pPr>
          </a:lstStyle>
          <a:p>
            <a:pPr lvl="0">
              <a:lnSpc>
                <a:spcPct val="80000"/>
              </a:lnSpc>
            </a:pPr>
            <a:r>
              <a:rPr lang="en-US" dirty="0"/>
              <a:t>Click to edit Master title style</a:t>
            </a:r>
            <a:endParaRPr lang="en-CA" dirty="0"/>
          </a:p>
        </p:txBody>
      </p:sp>
      <p:pic>
        <p:nvPicPr>
          <p:cNvPr id="8" name="Picture 7">
            <a:extLst>
              <a:ext uri="{FF2B5EF4-FFF2-40B4-BE49-F238E27FC236}">
                <a16:creationId xmlns:a16="http://schemas.microsoft.com/office/drawing/2014/main" id="{10368E17-95C1-444A-BCA4-6B14545AB7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4743" y="5529263"/>
            <a:ext cx="1132113" cy="1196682"/>
          </a:xfrm>
          <a:prstGeom prst="rect">
            <a:avLst/>
          </a:prstGeom>
        </p:spPr>
      </p:pic>
    </p:spTree>
    <p:extLst>
      <p:ext uri="{BB962C8B-B14F-4D97-AF65-F5344CB8AC3E}">
        <p14:creationId xmlns:p14="http://schemas.microsoft.com/office/powerpoint/2010/main" val="2058387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4421ED-CBCA-452D-A59D-641D2C80684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11" b="26877"/>
          <a:stretch/>
        </p:blipFill>
        <p:spPr>
          <a:xfrm>
            <a:off x="-1" y="5121663"/>
            <a:ext cx="1872868" cy="1736337"/>
          </a:xfrm>
          <a:prstGeom prst="rect">
            <a:avLst/>
          </a:prstGeom>
        </p:spPr>
      </p:pic>
      <p:sp>
        <p:nvSpPr>
          <p:cNvPr id="2" name="Title 1">
            <a:extLst>
              <a:ext uri="{FF2B5EF4-FFF2-40B4-BE49-F238E27FC236}">
                <a16:creationId xmlns:a16="http://schemas.microsoft.com/office/drawing/2014/main" id="{ED6F84E7-F724-4322-963D-CFE687854864}"/>
              </a:ext>
            </a:extLst>
          </p:cNvPr>
          <p:cNvSpPr>
            <a:spLocks noGrp="1"/>
          </p:cNvSpPr>
          <p:nvPr>
            <p:ph type="title"/>
          </p:nvPr>
        </p:nvSpPr>
        <p:spPr>
          <a:xfrm>
            <a:off x="838200" y="365126"/>
            <a:ext cx="10858500" cy="891504"/>
          </a:xfrm>
        </p:spPr>
        <p:txBody>
          <a:bodyPr vert="horz" lIns="91440" tIns="45720" rIns="91440" bIns="45720" rtlCol="0" anchor="b" anchorCtr="0">
            <a:noAutofit/>
          </a:bodyPr>
          <a:lstStyle>
            <a:lvl1pPr>
              <a:defRPr lang="en-CA" sz="4000" dirty="0">
                <a:solidFill>
                  <a:schemeClr val="accent1"/>
                </a:solidFill>
              </a:defRPr>
            </a:lvl1pPr>
          </a:lstStyle>
          <a:p>
            <a:pPr lvl="0">
              <a:lnSpc>
                <a:spcPct val="80000"/>
              </a:lnSpc>
            </a:pPr>
            <a:r>
              <a:rPr lang="en-US" dirty="0"/>
              <a:t>Click to edit Master title style</a:t>
            </a:r>
            <a:endParaRPr lang="en-CA" dirty="0"/>
          </a:p>
        </p:txBody>
      </p:sp>
      <p:sp>
        <p:nvSpPr>
          <p:cNvPr id="3" name="Content Placeholder 2">
            <a:extLst>
              <a:ext uri="{FF2B5EF4-FFF2-40B4-BE49-F238E27FC236}">
                <a16:creationId xmlns:a16="http://schemas.microsoft.com/office/drawing/2014/main" id="{2431E8CD-1693-41C8-9BF7-5531ECCE2C1A}"/>
              </a:ext>
            </a:extLst>
          </p:cNvPr>
          <p:cNvSpPr>
            <a:spLocks noGrp="1"/>
          </p:cNvSpPr>
          <p:nvPr>
            <p:ph sz="half" idx="1"/>
          </p:nvPr>
        </p:nvSpPr>
        <p:spPr>
          <a:xfrm>
            <a:off x="838200" y="1825625"/>
            <a:ext cx="5181600" cy="435133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A482344A-B550-4469-808E-AC1CD4032364}"/>
              </a:ext>
            </a:extLst>
          </p:cNvPr>
          <p:cNvSpPr>
            <a:spLocks noGrp="1"/>
          </p:cNvSpPr>
          <p:nvPr>
            <p:ph sz="half" idx="2"/>
          </p:nvPr>
        </p:nvSpPr>
        <p:spPr>
          <a:xfrm>
            <a:off x="6515100" y="1825625"/>
            <a:ext cx="5181600" cy="4351338"/>
          </a:xfrm>
        </p:spPr>
        <p:txBody>
          <a:bodyPr>
            <a:norm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0EB9928A-89A2-4C86-96AF-3E272ECC9301}"/>
              </a:ext>
            </a:extLst>
          </p:cNvPr>
          <p:cNvSpPr>
            <a:spLocks noGrp="1"/>
          </p:cNvSpPr>
          <p:nvPr>
            <p:ph type="sldNum" sz="quarter" idx="12"/>
          </p:nvPr>
        </p:nvSpPr>
        <p:spPr>
          <a:xfrm>
            <a:off x="8953500" y="6356350"/>
            <a:ext cx="2743200" cy="365125"/>
          </a:xfrm>
        </p:spPr>
        <p:txBody>
          <a:bodyPr/>
          <a:lstStyle/>
          <a:p>
            <a:fld id="{91282398-6795-448D-A7D5-5E173B797758}" type="slidenum">
              <a:rPr lang="en-CA" smtClean="0"/>
              <a:t>‹#›</a:t>
            </a:fld>
            <a:endParaRPr lang="en-CA" dirty="0"/>
          </a:p>
        </p:txBody>
      </p:sp>
      <p:cxnSp>
        <p:nvCxnSpPr>
          <p:cNvPr id="9" name="Straight Connector 8">
            <a:extLst>
              <a:ext uri="{FF2B5EF4-FFF2-40B4-BE49-F238E27FC236}">
                <a16:creationId xmlns:a16="http://schemas.microsoft.com/office/drawing/2014/main" id="{456CB9DA-466B-4D66-9D74-2BAAD7056FFD}"/>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829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61577-D189-486C-9FDF-2DA1A0328787}"/>
              </a:ext>
            </a:extLst>
          </p:cNvPr>
          <p:cNvSpPr>
            <a:spLocks noGrp="1"/>
          </p:cNvSpPr>
          <p:nvPr>
            <p:ph type="title"/>
          </p:nvPr>
        </p:nvSpPr>
        <p:spPr>
          <a:xfrm>
            <a:off x="423422" y="365126"/>
            <a:ext cx="10931966" cy="891504"/>
          </a:xfrm>
        </p:spPr>
        <p:txBody>
          <a:bodyPr vert="horz" lIns="91440" tIns="45720" rIns="91440" bIns="45720" rtlCol="0" anchor="b" anchorCtr="0">
            <a:noAutofit/>
          </a:bodyPr>
          <a:lstStyle>
            <a:lvl1pPr>
              <a:defRPr lang="en-CA" sz="4000">
                <a:solidFill>
                  <a:schemeClr val="accent1"/>
                </a:solidFill>
              </a:defRPr>
            </a:lvl1pPr>
          </a:lstStyle>
          <a:p>
            <a:pPr lvl="0">
              <a:lnSpc>
                <a:spcPct val="80000"/>
              </a:lnSpc>
            </a:pPr>
            <a:r>
              <a:rPr lang="en-US" dirty="0"/>
              <a:t>Click to edit Master title style</a:t>
            </a:r>
            <a:endParaRPr lang="en-CA" dirty="0"/>
          </a:p>
        </p:txBody>
      </p:sp>
      <p:sp>
        <p:nvSpPr>
          <p:cNvPr id="3" name="Text Placeholder 2">
            <a:extLst>
              <a:ext uri="{FF2B5EF4-FFF2-40B4-BE49-F238E27FC236}">
                <a16:creationId xmlns:a16="http://schemas.microsoft.com/office/drawing/2014/main" id="{77D57AF1-A777-45C2-90DD-362A42E9F1EE}"/>
              </a:ext>
            </a:extLst>
          </p:cNvPr>
          <p:cNvSpPr>
            <a:spLocks noGrp="1"/>
          </p:cNvSpPr>
          <p:nvPr>
            <p:ph type="body" idx="1"/>
          </p:nvPr>
        </p:nvSpPr>
        <p:spPr>
          <a:xfrm>
            <a:off x="426597" y="1681163"/>
            <a:ext cx="5509746" cy="65722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2A561BD-0CED-421F-90FE-4112B533EC60}"/>
              </a:ext>
            </a:extLst>
          </p:cNvPr>
          <p:cNvSpPr>
            <a:spLocks noGrp="1"/>
          </p:cNvSpPr>
          <p:nvPr>
            <p:ph sz="half" idx="2"/>
          </p:nvPr>
        </p:nvSpPr>
        <p:spPr>
          <a:xfrm>
            <a:off x="426597" y="2505075"/>
            <a:ext cx="5509746" cy="3684588"/>
          </a:xfrm>
        </p:spPr>
        <p:txBody>
          <a:bodyPr>
            <a:noAutofit/>
          </a:bodyPr>
          <a:lstStyle>
            <a:lvl1pPr marL="0" indent="0">
              <a:lnSpc>
                <a:spcPct val="110000"/>
              </a:lnSpc>
              <a:spcBef>
                <a:spcPts val="1000"/>
              </a:spcBef>
              <a:spcAft>
                <a:spcPts val="600"/>
              </a:spcAft>
              <a:buNone/>
              <a:defRPr sz="1800">
                <a:solidFill>
                  <a:schemeClr val="tx2"/>
                </a:solidFill>
              </a:defRPr>
            </a:lvl1pPr>
            <a:lvl2pPr marL="261938" indent="-166688">
              <a:lnSpc>
                <a:spcPct val="110000"/>
              </a:lnSpc>
              <a:spcBef>
                <a:spcPts val="1000"/>
              </a:spcBef>
              <a:buFont typeface="Arial" panose="020B0604020202020204" pitchFamily="34" charset="0"/>
              <a:buChar char="•"/>
              <a:defRPr sz="18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C1B7B2E8-649D-42FB-98CC-BBB108D8835E}"/>
              </a:ext>
            </a:extLst>
          </p:cNvPr>
          <p:cNvSpPr>
            <a:spLocks noGrp="1"/>
          </p:cNvSpPr>
          <p:nvPr>
            <p:ph type="body" sz="quarter" idx="3"/>
          </p:nvPr>
        </p:nvSpPr>
        <p:spPr>
          <a:xfrm>
            <a:off x="6255657" y="1681163"/>
            <a:ext cx="5509746" cy="657222"/>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F60AFEB-2FC6-497F-A067-F1EED759CBD0}"/>
              </a:ext>
            </a:extLst>
          </p:cNvPr>
          <p:cNvSpPr>
            <a:spLocks noGrp="1"/>
          </p:cNvSpPr>
          <p:nvPr>
            <p:ph sz="quarter" idx="4"/>
          </p:nvPr>
        </p:nvSpPr>
        <p:spPr>
          <a:xfrm>
            <a:off x="6255657" y="2505075"/>
            <a:ext cx="5509746" cy="3684588"/>
          </a:xfrm>
        </p:spPr>
        <p:txBody>
          <a:bodyPr>
            <a:noAutofit/>
          </a:bodyPr>
          <a:lstStyle>
            <a:lvl1pPr marL="438150" indent="-342900">
              <a:defRPr lang="en-US" sz="1800" kern="1200" dirty="0">
                <a:solidFill>
                  <a:schemeClr val="tx2"/>
                </a:solidFill>
                <a:latin typeface="+mn-lt"/>
                <a:ea typeface="+mn-ea"/>
                <a:cs typeface="+mn-cs"/>
              </a:defRPr>
            </a:lvl1pPr>
            <a:lvl2pPr marL="438150" indent="-342900">
              <a:defRPr lang="en-US" sz="1800" kern="1200" dirty="0">
                <a:solidFill>
                  <a:schemeClr val="tx2"/>
                </a:solidFill>
                <a:latin typeface="+mn-lt"/>
                <a:ea typeface="+mn-ea"/>
                <a:cs typeface="+mn-cs"/>
              </a:defRPr>
            </a:lvl2pPr>
            <a:lvl3pPr>
              <a:defRPr sz="1800">
                <a:solidFill>
                  <a:schemeClr val="tx2"/>
                </a:solidFill>
              </a:defRPr>
            </a:lvl3pPr>
            <a:lvl4pPr>
              <a:defRPr sz="1600">
                <a:solidFill>
                  <a:schemeClr val="tx2"/>
                </a:solidFill>
              </a:defRPr>
            </a:lvl4pPr>
            <a:lvl5pPr>
              <a:defRPr sz="1600">
                <a:solidFill>
                  <a:schemeClr val="tx2"/>
                </a:solidFill>
              </a:defRPr>
            </a:lvl5pPr>
          </a:lstStyle>
          <a:p>
            <a:pPr marL="0" lvl="0" indent="0" algn="l" defTabSz="914400" rtl="0" eaLnBrk="1" latinLnBrk="0" hangingPunct="1">
              <a:lnSpc>
                <a:spcPct val="110000"/>
              </a:lnSpc>
              <a:spcBef>
                <a:spcPts val="1000"/>
              </a:spcBef>
              <a:spcAft>
                <a:spcPts val="600"/>
              </a:spcAft>
              <a:buFont typeface="Arial" panose="020B0604020202020204" pitchFamily="34" charset="0"/>
              <a:buNone/>
            </a:pPr>
            <a:r>
              <a:rPr lang="en-US" dirty="0"/>
              <a:t>Edit Master text styles</a:t>
            </a:r>
          </a:p>
          <a:p>
            <a:pPr marL="261938" lvl="1" indent="-166688" algn="l" defTabSz="914400" rtl="0" eaLnBrk="1" latinLnBrk="0" hangingPunct="1">
              <a:lnSpc>
                <a:spcPct val="110000"/>
              </a:lnSpc>
              <a:spcBef>
                <a:spcPts val="1000"/>
              </a:spcBef>
              <a:spcAft>
                <a:spcPts val="600"/>
              </a:spcAft>
              <a:buFont typeface="Arial" panose="020B0604020202020204" pitchFamily="34" charset="0"/>
              <a:buChar char="•"/>
            </a:pPr>
            <a:r>
              <a:rPr lang="en-US" dirty="0"/>
              <a:t>Second level</a:t>
            </a:r>
          </a:p>
        </p:txBody>
      </p:sp>
      <p:sp>
        <p:nvSpPr>
          <p:cNvPr id="8" name="Footer Placeholder 7">
            <a:extLst>
              <a:ext uri="{FF2B5EF4-FFF2-40B4-BE49-F238E27FC236}">
                <a16:creationId xmlns:a16="http://schemas.microsoft.com/office/drawing/2014/main" id="{CD148542-500A-47A5-8118-A097D6C6A725}"/>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7B4AE0AA-6FE5-444D-92C0-AD6D1E45F267}"/>
              </a:ext>
            </a:extLst>
          </p:cNvPr>
          <p:cNvSpPr>
            <a:spLocks noGrp="1"/>
          </p:cNvSpPr>
          <p:nvPr>
            <p:ph type="sldNum" sz="quarter" idx="12"/>
          </p:nvPr>
        </p:nvSpPr>
        <p:spPr>
          <a:xfrm>
            <a:off x="9025378" y="6356350"/>
            <a:ext cx="2743200" cy="365125"/>
          </a:xfrm>
        </p:spPr>
        <p:txBody>
          <a:bodyPr/>
          <a:lstStyle/>
          <a:p>
            <a:fld id="{91282398-6795-448D-A7D5-5E173B797758}" type="slidenum">
              <a:rPr lang="en-CA" smtClean="0"/>
              <a:t>‹#›</a:t>
            </a:fld>
            <a:endParaRPr lang="en-CA" dirty="0"/>
          </a:p>
        </p:txBody>
      </p:sp>
      <p:cxnSp>
        <p:nvCxnSpPr>
          <p:cNvPr id="10" name="Straight Connector 9">
            <a:extLst>
              <a:ext uri="{FF2B5EF4-FFF2-40B4-BE49-F238E27FC236}">
                <a16:creationId xmlns:a16="http://schemas.microsoft.com/office/drawing/2014/main" id="{0016C518-BFA8-412F-86CE-48C0996EFBC8}"/>
              </a:ext>
            </a:extLst>
          </p:cNvPr>
          <p:cNvCxnSpPr>
            <a:cxnSpLocks/>
          </p:cNvCxnSpPr>
          <p:nvPr userDrawn="1"/>
        </p:nvCxnSpPr>
        <p:spPr>
          <a:xfrm>
            <a:off x="423422" y="1256629"/>
            <a:ext cx="1176857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25D3BB8-DAF6-4DFC-99E8-F26BE3CA99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422" y="6226263"/>
            <a:ext cx="461949" cy="488296"/>
          </a:xfrm>
          <a:prstGeom prst="rect">
            <a:avLst/>
          </a:prstGeom>
        </p:spPr>
      </p:pic>
    </p:spTree>
    <p:extLst>
      <p:ext uri="{BB962C8B-B14F-4D97-AF65-F5344CB8AC3E}">
        <p14:creationId xmlns:p14="http://schemas.microsoft.com/office/powerpoint/2010/main" val="2293582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Wordmark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2321546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Wordmark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1394007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Wordmark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321E25-B28F-499A-8A65-87DB15F76A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35395" y="2710758"/>
            <a:ext cx="8927610" cy="1697739"/>
          </a:xfrm>
          <a:prstGeom prst="rect">
            <a:avLst/>
          </a:prstGeom>
        </p:spPr>
      </p:pic>
    </p:spTree>
    <p:extLst>
      <p:ext uri="{BB962C8B-B14F-4D97-AF65-F5344CB8AC3E}">
        <p14:creationId xmlns:p14="http://schemas.microsoft.com/office/powerpoint/2010/main" val="429011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67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952" r="17262" b="9652"/>
          <a:stretch/>
        </p:blipFill>
        <p:spPr>
          <a:xfrm>
            <a:off x="5908431" y="1"/>
            <a:ext cx="6283569"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520686" y="1976438"/>
            <a:ext cx="5029203" cy="2387600"/>
          </a:xfrm>
        </p:spPr>
        <p:txBody>
          <a:bodyPr anchor="b">
            <a:normAutofit/>
          </a:bodyPr>
          <a:lstStyle>
            <a:lvl1pPr algn="l">
              <a:lnSpc>
                <a:spcPct val="85000"/>
              </a:lnSpc>
              <a:defRPr sz="5400">
                <a:solidFill>
                  <a:schemeClr val="bg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520687" y="4456113"/>
            <a:ext cx="5029202" cy="1655762"/>
          </a:xfrm>
        </p:spPr>
        <p:txBody>
          <a:bodyPr/>
          <a:lstStyle>
            <a:lvl1pPr marL="0" indent="0" algn="l">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3671455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935FD5-FB10-4334-9DC1-F75292EC33A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952" r="17256" b="9652"/>
          <a:stretch/>
        </p:blipFill>
        <p:spPr>
          <a:xfrm>
            <a:off x="5909214" y="1"/>
            <a:ext cx="6282786" cy="6858000"/>
          </a:xfrm>
          <a:prstGeom prst="rect">
            <a:avLst/>
          </a:prstGeom>
        </p:spPr>
      </p:pic>
      <p:sp>
        <p:nvSpPr>
          <p:cNvPr id="2" name="Title 1">
            <a:extLst>
              <a:ext uri="{FF2B5EF4-FFF2-40B4-BE49-F238E27FC236}">
                <a16:creationId xmlns:a16="http://schemas.microsoft.com/office/drawing/2014/main" id="{5DDDE017-DA6C-4C82-A493-7B048AEABDF3}"/>
              </a:ext>
            </a:extLst>
          </p:cNvPr>
          <p:cNvSpPr>
            <a:spLocks noGrp="1"/>
          </p:cNvSpPr>
          <p:nvPr>
            <p:ph type="ctrTitle"/>
          </p:nvPr>
        </p:nvSpPr>
        <p:spPr>
          <a:xfrm>
            <a:off x="520686" y="1976438"/>
            <a:ext cx="5029203" cy="2387600"/>
          </a:xfrm>
        </p:spPr>
        <p:txBody>
          <a:bodyPr anchor="b">
            <a:normAutofit/>
          </a:bodyPr>
          <a:lstStyle>
            <a:lvl1pPr algn="l">
              <a:lnSpc>
                <a:spcPct val="85000"/>
              </a:lnSpc>
              <a:defRPr sz="5400">
                <a:solidFill>
                  <a:schemeClr val="accent1"/>
                </a:solidFill>
              </a:defRPr>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3D171D08-5A29-4F0A-A1E6-D035C21C0FE8}"/>
              </a:ext>
            </a:extLst>
          </p:cNvPr>
          <p:cNvSpPr>
            <a:spLocks noGrp="1"/>
          </p:cNvSpPr>
          <p:nvPr>
            <p:ph type="subTitle" idx="1"/>
          </p:nvPr>
        </p:nvSpPr>
        <p:spPr>
          <a:xfrm>
            <a:off x="520687" y="4456113"/>
            <a:ext cx="5029202"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CA" dirty="0"/>
          </a:p>
        </p:txBody>
      </p:sp>
    </p:spTree>
    <p:extLst>
      <p:ext uri="{BB962C8B-B14F-4D97-AF65-F5344CB8AC3E}">
        <p14:creationId xmlns:p14="http://schemas.microsoft.com/office/powerpoint/2010/main" val="263925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79C7-D4FF-4C11-BBAB-B63E28D88683}"/>
              </a:ext>
            </a:extLst>
          </p:cNvPr>
          <p:cNvSpPr>
            <a:spLocks noGrp="1"/>
          </p:cNvSpPr>
          <p:nvPr>
            <p:ph type="title"/>
          </p:nvPr>
        </p:nvSpPr>
        <p:spPr>
          <a:xfrm>
            <a:off x="6687238" y="1709738"/>
            <a:ext cx="5094453" cy="2852737"/>
          </a:xfrm>
        </p:spPr>
        <p:txBody>
          <a:bodyPr anchor="b"/>
          <a:lstStyle>
            <a:lvl1pPr>
              <a:lnSpc>
                <a:spcPct val="85000"/>
              </a:lnSpc>
              <a:defRPr sz="6000">
                <a:solidFill>
                  <a:schemeClr val="accent1"/>
                </a:solidFill>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054E47C-4183-48F8-AF19-87C85E5666DD}"/>
              </a:ext>
            </a:extLst>
          </p:cNvPr>
          <p:cNvSpPr>
            <a:spLocks noGrp="1"/>
          </p:cNvSpPr>
          <p:nvPr>
            <p:ph type="body" idx="1"/>
          </p:nvPr>
        </p:nvSpPr>
        <p:spPr>
          <a:xfrm>
            <a:off x="6687238" y="4589463"/>
            <a:ext cx="5094453"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00E30584-B80E-45CC-8197-49A1CD60BE46}"/>
              </a:ext>
            </a:extLst>
          </p:cNvPr>
          <p:cNvSpPr>
            <a:spLocks noGrp="1"/>
          </p:cNvSpPr>
          <p:nvPr>
            <p:ph type="ftr" sz="quarter" idx="11"/>
          </p:nvPr>
        </p:nvSpPr>
        <p:spPr>
          <a:xfrm>
            <a:off x="6687238" y="6356350"/>
            <a:ext cx="3980762" cy="365125"/>
          </a:xfrm>
        </p:spPr>
        <p:txBody>
          <a:bodyPr/>
          <a:lstStyle>
            <a:lvl1pPr algn="r">
              <a:defRPr/>
            </a:lvl1pPr>
          </a:lstStyle>
          <a:p>
            <a:endParaRPr lang="en-CA" dirty="0"/>
          </a:p>
        </p:txBody>
      </p:sp>
      <p:sp>
        <p:nvSpPr>
          <p:cNvPr id="6" name="Slide Number Placeholder 5">
            <a:extLst>
              <a:ext uri="{FF2B5EF4-FFF2-40B4-BE49-F238E27FC236}">
                <a16:creationId xmlns:a16="http://schemas.microsoft.com/office/drawing/2014/main" id="{80398C76-6879-4947-B293-0277BD983A64}"/>
              </a:ext>
            </a:extLst>
          </p:cNvPr>
          <p:cNvSpPr>
            <a:spLocks noGrp="1"/>
          </p:cNvSpPr>
          <p:nvPr>
            <p:ph type="sldNum" sz="quarter" idx="12"/>
          </p:nvPr>
        </p:nvSpPr>
        <p:spPr>
          <a:xfrm>
            <a:off x="10925908" y="6356349"/>
            <a:ext cx="855784" cy="365125"/>
          </a:xfrm>
        </p:spPr>
        <p:txBody>
          <a:bodyPr/>
          <a:lstStyle/>
          <a:p>
            <a:fld id="{91282398-6795-448D-A7D5-5E173B797758}" type="slidenum">
              <a:rPr lang="en-CA" smtClean="0"/>
              <a:t>‹#›</a:t>
            </a:fld>
            <a:endParaRPr lang="en-CA" dirty="0"/>
          </a:p>
        </p:txBody>
      </p:sp>
      <p:pic>
        <p:nvPicPr>
          <p:cNvPr id="7" name="Picture 6">
            <a:extLst>
              <a:ext uri="{FF2B5EF4-FFF2-40B4-BE49-F238E27FC236}">
                <a16:creationId xmlns:a16="http://schemas.microsoft.com/office/drawing/2014/main" id="{E4A7ECFE-8DE2-4A90-88CC-EAD4598C1F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324" y="564806"/>
            <a:ext cx="5788136" cy="5728388"/>
          </a:xfrm>
          <a:prstGeom prst="rect">
            <a:avLst/>
          </a:prstGeom>
        </p:spPr>
      </p:pic>
    </p:spTree>
    <p:extLst>
      <p:ext uri="{BB962C8B-B14F-4D97-AF65-F5344CB8AC3E}">
        <p14:creationId xmlns:p14="http://schemas.microsoft.com/office/powerpoint/2010/main" val="129633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B69A-195A-4C31-82F0-D787D25B38C5}"/>
              </a:ext>
            </a:extLst>
          </p:cNvPr>
          <p:cNvSpPr>
            <a:spLocks noGrp="1"/>
          </p:cNvSpPr>
          <p:nvPr>
            <p:ph type="title"/>
          </p:nvPr>
        </p:nvSpPr>
        <p:spPr>
          <a:xfrm>
            <a:off x="838200" y="365125"/>
            <a:ext cx="10515600" cy="879781"/>
          </a:xfrm>
        </p:spPr>
        <p:txBody>
          <a:bodyPr anchor="b" anchorCtr="0">
            <a:noAutofit/>
          </a:bodyPr>
          <a:lstStyle>
            <a:lvl1pPr>
              <a:lnSpc>
                <a:spcPct val="80000"/>
              </a:lnSpc>
              <a:defRPr sz="4000">
                <a:solidFill>
                  <a:schemeClr val="accent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2235199"/>
            <a:ext cx="10515600" cy="3941763"/>
          </a:xfrm>
        </p:spPr>
        <p:txBody>
          <a:bodyPr>
            <a:noAutofit/>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2254078" y="6362698"/>
            <a:ext cx="9099722" cy="365125"/>
          </a:xfrm>
        </p:spPr>
        <p:txBody>
          <a:bodyPr/>
          <a:lstStyle>
            <a:lvl1pPr algn="r">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1493164" y="6356349"/>
            <a:ext cx="439756" cy="365125"/>
          </a:xfrm>
        </p:spPr>
        <p:txBody>
          <a:bodyPr/>
          <a:lstStyle/>
          <a:p>
            <a:fld id="{91282398-6795-448D-A7D5-5E173B797758}" type="slidenum">
              <a:rPr lang="en-CA" smtClean="0"/>
              <a:t>‹#›</a:t>
            </a:fld>
            <a:endParaRPr lang="en-CA" dirty="0"/>
          </a:p>
        </p:txBody>
      </p:sp>
      <p:pic>
        <p:nvPicPr>
          <p:cNvPr id="7" name="Picture 6">
            <a:extLst>
              <a:ext uri="{FF2B5EF4-FFF2-40B4-BE49-F238E27FC236}">
                <a16:creationId xmlns:a16="http://schemas.microsoft.com/office/drawing/2014/main" id="{084BBE37-013D-48B5-9601-DEED3B7861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111" b="26877"/>
          <a:stretch/>
        </p:blipFill>
        <p:spPr>
          <a:xfrm>
            <a:off x="-1" y="5121663"/>
            <a:ext cx="1872868" cy="1736337"/>
          </a:xfrm>
          <a:prstGeom prst="rect">
            <a:avLst/>
          </a:prstGeom>
        </p:spPr>
      </p:pic>
      <p:cxnSp>
        <p:nvCxnSpPr>
          <p:cNvPr id="9" name="Straight Connector 8">
            <a:extLst>
              <a:ext uri="{FF2B5EF4-FFF2-40B4-BE49-F238E27FC236}">
                <a16:creationId xmlns:a16="http://schemas.microsoft.com/office/drawing/2014/main" id="{47067C02-D4E2-417F-8F79-4328F0226102}"/>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5DD254C9-4FC4-4436-8D8B-75BED59EB99B}"/>
              </a:ext>
            </a:extLst>
          </p:cNvPr>
          <p:cNvSpPr>
            <a:spLocks noGrp="1"/>
          </p:cNvSpPr>
          <p:nvPr>
            <p:ph type="body" sz="quarter" idx="13" hasCustomPrompt="1"/>
          </p:nvPr>
        </p:nvSpPr>
        <p:spPr>
          <a:xfrm>
            <a:off x="838200" y="1624011"/>
            <a:ext cx="10515600" cy="431800"/>
          </a:xfrm>
        </p:spPr>
        <p:txBody>
          <a:bodyPr>
            <a:noAutofit/>
          </a:bodyPr>
          <a:lstStyle>
            <a:lvl1pPr marL="0" indent="0">
              <a:lnSpc>
                <a:spcPct val="80000"/>
              </a:lnSpc>
              <a:buNone/>
              <a:defRPr sz="2400" b="1">
                <a:solidFill>
                  <a:schemeClr val="accent1"/>
                </a:solidFill>
              </a:defRPr>
            </a:lvl1pPr>
          </a:lstStyle>
          <a:p>
            <a:pPr lvl="0"/>
            <a:r>
              <a:rPr lang="en-US" dirty="0"/>
              <a:t>Subhead</a:t>
            </a:r>
            <a:endParaRPr lang="en-CA" dirty="0"/>
          </a:p>
        </p:txBody>
      </p:sp>
    </p:spTree>
    <p:extLst>
      <p:ext uri="{BB962C8B-B14F-4D97-AF65-F5344CB8AC3E}">
        <p14:creationId xmlns:p14="http://schemas.microsoft.com/office/powerpoint/2010/main" val="308205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B69A-195A-4C31-82F0-D787D25B38C5}"/>
              </a:ext>
            </a:extLst>
          </p:cNvPr>
          <p:cNvSpPr>
            <a:spLocks noGrp="1"/>
          </p:cNvSpPr>
          <p:nvPr>
            <p:ph type="title"/>
          </p:nvPr>
        </p:nvSpPr>
        <p:spPr>
          <a:xfrm>
            <a:off x="838200" y="365125"/>
            <a:ext cx="10075844" cy="879781"/>
          </a:xfrm>
        </p:spPr>
        <p:txBody>
          <a:bodyPr anchor="b" anchorCtr="0">
            <a:noAutofit/>
          </a:bodyPr>
          <a:lstStyle>
            <a:lvl1pPr>
              <a:lnSpc>
                <a:spcPct val="80000"/>
              </a:lnSpc>
              <a:defRPr sz="4000">
                <a:solidFill>
                  <a:schemeClr val="accent1"/>
                </a:solidFill>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1736337"/>
            <a:ext cx="10515600" cy="4440625"/>
          </a:xfrm>
        </p:spPr>
        <p:txBody>
          <a:bodyPr>
            <a:noAutofit/>
          </a:bodyPr>
          <a:lstStyle>
            <a:lvl1pPr>
              <a:defRPr sz="2400">
                <a:solidFill>
                  <a:schemeClr val="accent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838200" y="6356350"/>
            <a:ext cx="9926198" cy="365125"/>
          </a:xfrm>
        </p:spPr>
        <p:txBody>
          <a:bodyPr/>
          <a:lstStyle>
            <a:lvl1pPr algn="l">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dirty="0"/>
          </a:p>
        </p:txBody>
      </p:sp>
      <p:cxnSp>
        <p:nvCxnSpPr>
          <p:cNvPr id="9" name="Straight Connector 8">
            <a:extLst>
              <a:ext uri="{FF2B5EF4-FFF2-40B4-BE49-F238E27FC236}">
                <a16:creationId xmlns:a16="http://schemas.microsoft.com/office/drawing/2014/main" id="{47067C02-D4E2-417F-8F79-4328F0226102}"/>
              </a:ext>
            </a:extLst>
          </p:cNvPr>
          <p:cNvCxnSpPr/>
          <p:nvPr userDrawn="1"/>
        </p:nvCxnSpPr>
        <p:spPr>
          <a:xfrm>
            <a:off x="838200" y="1256629"/>
            <a:ext cx="11353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86A10F8-1655-4549-BF5D-FB2BDD684E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3922" y="246283"/>
            <a:ext cx="835455" cy="883104"/>
          </a:xfrm>
          <a:prstGeom prst="rect">
            <a:avLst/>
          </a:prstGeom>
        </p:spPr>
      </p:pic>
    </p:spTree>
    <p:extLst>
      <p:ext uri="{BB962C8B-B14F-4D97-AF65-F5344CB8AC3E}">
        <p14:creationId xmlns:p14="http://schemas.microsoft.com/office/powerpoint/2010/main" val="3544153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5050D9-4B0B-436F-B9F6-E1BBE140A145}"/>
              </a:ext>
            </a:extLst>
          </p:cNvPr>
          <p:cNvSpPr>
            <a:spLocks noGrp="1"/>
          </p:cNvSpPr>
          <p:nvPr>
            <p:ph idx="1"/>
          </p:nvPr>
        </p:nvSpPr>
        <p:spPr>
          <a:xfrm>
            <a:off x="838200" y="1736337"/>
            <a:ext cx="10515600" cy="4440625"/>
          </a:xfrm>
        </p:spPr>
        <p:txBody>
          <a:bodyPr>
            <a:noAutofit/>
          </a:bodyPr>
          <a:lstStyle>
            <a:lvl1pPr marL="0" indent="0">
              <a:buNone/>
              <a:defRPr sz="4800">
                <a:solidFill>
                  <a:schemeClr val="accent1"/>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en-US" dirty="0"/>
              <a:t>Edit Master text styles</a:t>
            </a:r>
          </a:p>
        </p:txBody>
      </p:sp>
      <p:sp>
        <p:nvSpPr>
          <p:cNvPr id="5" name="Footer Placeholder 4">
            <a:extLst>
              <a:ext uri="{FF2B5EF4-FFF2-40B4-BE49-F238E27FC236}">
                <a16:creationId xmlns:a16="http://schemas.microsoft.com/office/drawing/2014/main" id="{F403AE33-3E18-4F84-8492-6AA05CB996F9}"/>
              </a:ext>
            </a:extLst>
          </p:cNvPr>
          <p:cNvSpPr>
            <a:spLocks noGrp="1"/>
          </p:cNvSpPr>
          <p:nvPr>
            <p:ph type="ftr" sz="quarter" idx="11"/>
          </p:nvPr>
        </p:nvSpPr>
        <p:spPr>
          <a:xfrm>
            <a:off x="838200" y="6356350"/>
            <a:ext cx="9926198" cy="365125"/>
          </a:xfrm>
        </p:spPr>
        <p:txBody>
          <a:bodyPr/>
          <a:lstStyle>
            <a:lvl1pPr algn="l">
              <a:defRPr/>
            </a:lvl1pPr>
          </a:lstStyle>
          <a:p>
            <a:endParaRPr lang="en-CA" dirty="0"/>
          </a:p>
        </p:txBody>
      </p:sp>
      <p:sp>
        <p:nvSpPr>
          <p:cNvPr id="6" name="Slide Number Placeholder 5">
            <a:extLst>
              <a:ext uri="{FF2B5EF4-FFF2-40B4-BE49-F238E27FC236}">
                <a16:creationId xmlns:a16="http://schemas.microsoft.com/office/drawing/2014/main" id="{DC3B89D0-1548-4B5F-A62B-20438EF2EC31}"/>
              </a:ext>
            </a:extLst>
          </p:cNvPr>
          <p:cNvSpPr>
            <a:spLocks noGrp="1"/>
          </p:cNvSpPr>
          <p:nvPr>
            <p:ph type="sldNum" sz="quarter" idx="12"/>
          </p:nvPr>
        </p:nvSpPr>
        <p:spPr>
          <a:xfrm>
            <a:off x="10914044" y="6356350"/>
            <a:ext cx="439756" cy="365125"/>
          </a:xfrm>
        </p:spPr>
        <p:txBody>
          <a:bodyPr/>
          <a:lstStyle/>
          <a:p>
            <a:fld id="{91282398-6795-448D-A7D5-5E173B797758}" type="slidenum">
              <a:rPr lang="en-CA" smtClean="0"/>
              <a:t>‹#›</a:t>
            </a:fld>
            <a:endParaRPr lang="en-CA" dirty="0"/>
          </a:p>
        </p:txBody>
      </p:sp>
      <p:pic>
        <p:nvPicPr>
          <p:cNvPr id="10" name="Picture 9">
            <a:extLst>
              <a:ext uri="{FF2B5EF4-FFF2-40B4-BE49-F238E27FC236}">
                <a16:creationId xmlns:a16="http://schemas.microsoft.com/office/drawing/2014/main" id="{686A10F8-1655-4549-BF5D-FB2BDD684E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3922" y="246283"/>
            <a:ext cx="835455" cy="883104"/>
          </a:xfrm>
          <a:prstGeom prst="rect">
            <a:avLst/>
          </a:prstGeom>
        </p:spPr>
      </p:pic>
    </p:spTree>
    <p:extLst>
      <p:ext uri="{BB962C8B-B14F-4D97-AF65-F5344CB8AC3E}">
        <p14:creationId xmlns:p14="http://schemas.microsoft.com/office/powerpoint/2010/main" val="370239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3CC2-87DD-4FF7-A3F6-2335F0840319}"/>
              </a:ext>
            </a:extLst>
          </p:cNvPr>
          <p:cNvSpPr>
            <a:spLocks noGrp="1"/>
          </p:cNvSpPr>
          <p:nvPr>
            <p:ph type="sldNum" sz="quarter" idx="12"/>
          </p:nvPr>
        </p:nvSpPr>
        <p:spPr>
          <a:xfrm>
            <a:off x="10943771" y="6356350"/>
            <a:ext cx="841829" cy="365125"/>
          </a:xfrm>
        </p:spPr>
        <p:txBody>
          <a:bodyPr/>
          <a:lstStyle>
            <a:lvl1pPr algn="r">
              <a:defRPr/>
            </a:lvl1pPr>
          </a:lstStyle>
          <a:p>
            <a:fld id="{91282398-6795-448D-A7D5-5E173B797758}" type="slidenum">
              <a:rPr lang="en-CA" smtClean="0"/>
              <a:pPr/>
              <a:t>‹#›</a:t>
            </a:fld>
            <a:endParaRPr lang="en-CA" dirty="0"/>
          </a:p>
        </p:txBody>
      </p:sp>
      <p:sp>
        <p:nvSpPr>
          <p:cNvPr id="9" name="Text Placeholder 8">
            <a:extLst>
              <a:ext uri="{FF2B5EF4-FFF2-40B4-BE49-F238E27FC236}">
                <a16:creationId xmlns:a16="http://schemas.microsoft.com/office/drawing/2014/main" id="{A6DDB96A-C27D-44EE-864D-5312253AF2B9}"/>
              </a:ext>
            </a:extLst>
          </p:cNvPr>
          <p:cNvSpPr>
            <a:spLocks noGrp="1"/>
          </p:cNvSpPr>
          <p:nvPr>
            <p:ph type="body" sz="quarter" idx="13"/>
          </p:nvPr>
        </p:nvSpPr>
        <p:spPr>
          <a:xfrm>
            <a:off x="986971" y="1566863"/>
            <a:ext cx="6183086" cy="4529137"/>
          </a:xfrm>
        </p:spPr>
        <p:txBody>
          <a:bodyPr anchor="ctr" anchorCtr="0">
            <a:normAutofit/>
          </a:bodyPr>
          <a:lstStyle>
            <a:lvl1pPr marL="0" indent="0">
              <a:buNone/>
              <a:defRPr sz="36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sp>
        <p:nvSpPr>
          <p:cNvPr id="10" name="Text Placeholder 8">
            <a:extLst>
              <a:ext uri="{FF2B5EF4-FFF2-40B4-BE49-F238E27FC236}">
                <a16:creationId xmlns:a16="http://schemas.microsoft.com/office/drawing/2014/main" id="{5F6312F3-9555-4D3E-B59F-E2DED289E48E}"/>
              </a:ext>
            </a:extLst>
          </p:cNvPr>
          <p:cNvSpPr>
            <a:spLocks noGrp="1"/>
          </p:cNvSpPr>
          <p:nvPr>
            <p:ph type="body" sz="quarter" idx="14"/>
          </p:nvPr>
        </p:nvSpPr>
        <p:spPr>
          <a:xfrm>
            <a:off x="7445829" y="1566863"/>
            <a:ext cx="4339771" cy="4529137"/>
          </a:xfrm>
        </p:spPr>
        <p:txBody>
          <a:bodyPr anchor="ctr" anchorCtr="0">
            <a:normAutofit/>
          </a:bodyPr>
          <a:lstStyle>
            <a:lvl1pPr marL="0" indent="0">
              <a:buNone/>
              <a:defRPr sz="2000">
                <a:solidFill>
                  <a:schemeClr val="bg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Edit Master text styles</a:t>
            </a:r>
          </a:p>
        </p:txBody>
      </p:sp>
      <p:pic>
        <p:nvPicPr>
          <p:cNvPr id="12" name="Picture 11">
            <a:extLst>
              <a:ext uri="{FF2B5EF4-FFF2-40B4-BE49-F238E27FC236}">
                <a16:creationId xmlns:a16="http://schemas.microsoft.com/office/drawing/2014/main" id="{A01EF7CF-E9BC-47EE-B856-1C78598AE0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971" y="683759"/>
            <a:ext cx="835455" cy="883104"/>
          </a:xfrm>
          <a:prstGeom prst="rect">
            <a:avLst/>
          </a:prstGeom>
        </p:spPr>
      </p:pic>
    </p:spTree>
    <p:extLst>
      <p:ext uri="{BB962C8B-B14F-4D97-AF65-F5344CB8AC3E}">
        <p14:creationId xmlns:p14="http://schemas.microsoft.com/office/powerpoint/2010/main" val="376448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1D3CC2-87DD-4FF7-A3F6-2335F0840319}"/>
              </a:ext>
            </a:extLst>
          </p:cNvPr>
          <p:cNvSpPr>
            <a:spLocks noGrp="1"/>
          </p:cNvSpPr>
          <p:nvPr>
            <p:ph type="sldNum" sz="quarter" idx="12"/>
          </p:nvPr>
        </p:nvSpPr>
        <p:spPr>
          <a:xfrm>
            <a:off x="10943771" y="6356350"/>
            <a:ext cx="841829" cy="365125"/>
          </a:xfrm>
        </p:spPr>
        <p:txBody>
          <a:bodyPr/>
          <a:lstStyle>
            <a:lvl1pPr algn="r">
              <a:defRPr/>
            </a:lvl1pPr>
          </a:lstStyle>
          <a:p>
            <a:fld id="{91282398-6795-448D-A7D5-5E173B797758}" type="slidenum">
              <a:rPr lang="en-CA" smtClean="0"/>
              <a:pPr/>
              <a:t>‹#›</a:t>
            </a:fld>
            <a:endParaRPr lang="en-CA" dirty="0"/>
          </a:p>
        </p:txBody>
      </p:sp>
      <p:sp>
        <p:nvSpPr>
          <p:cNvPr id="2" name="Title 1">
            <a:extLst>
              <a:ext uri="{FF2B5EF4-FFF2-40B4-BE49-F238E27FC236}">
                <a16:creationId xmlns:a16="http://schemas.microsoft.com/office/drawing/2014/main" id="{815D7865-FD31-4B09-A370-D11126C57404}"/>
              </a:ext>
            </a:extLst>
          </p:cNvPr>
          <p:cNvSpPr>
            <a:spLocks noGrp="1"/>
          </p:cNvSpPr>
          <p:nvPr>
            <p:ph type="title"/>
          </p:nvPr>
        </p:nvSpPr>
        <p:spPr>
          <a:xfrm>
            <a:off x="838200" y="365126"/>
            <a:ext cx="10515600" cy="708932"/>
          </a:xfrm>
        </p:spPr>
        <p:txBody>
          <a:bodyPr>
            <a:normAutofit/>
          </a:bodyPr>
          <a:lstStyle>
            <a:lvl1pPr>
              <a:defRPr lang="en-CA" sz="4000" kern="1200" dirty="0">
                <a:solidFill>
                  <a:schemeClr val="accent1"/>
                </a:solidFill>
                <a:latin typeface="+mj-lt"/>
                <a:ea typeface="+mj-ea"/>
                <a:cs typeface="+mj-cs"/>
              </a:defRPr>
            </a:lvl1pPr>
          </a:lstStyle>
          <a:p>
            <a:pPr lvl="0" algn="l" defTabSz="914400" rtl="0" eaLnBrk="1" latinLnBrk="0" hangingPunct="1">
              <a:lnSpc>
                <a:spcPct val="80000"/>
              </a:lnSpc>
              <a:spcBef>
                <a:spcPct val="0"/>
              </a:spcBef>
              <a:buNone/>
            </a:pPr>
            <a:r>
              <a:rPr lang="en-US" dirty="0"/>
              <a:t>Click to edit Master title style</a:t>
            </a:r>
            <a:endParaRPr lang="en-CA" dirty="0"/>
          </a:p>
        </p:txBody>
      </p:sp>
      <p:pic>
        <p:nvPicPr>
          <p:cNvPr id="12" name="Picture 11">
            <a:extLst>
              <a:ext uri="{FF2B5EF4-FFF2-40B4-BE49-F238E27FC236}">
                <a16:creationId xmlns:a16="http://schemas.microsoft.com/office/drawing/2014/main" id="{A01EF7CF-E9BC-47EE-B856-1C78598AE0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80774" y="190954"/>
            <a:ext cx="835455" cy="883104"/>
          </a:xfrm>
          <a:prstGeom prst="rect">
            <a:avLst/>
          </a:prstGeom>
        </p:spPr>
      </p:pic>
    </p:spTree>
    <p:extLst>
      <p:ext uri="{BB962C8B-B14F-4D97-AF65-F5344CB8AC3E}">
        <p14:creationId xmlns:p14="http://schemas.microsoft.com/office/powerpoint/2010/main" val="375395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688F2F-91FA-4852-B5C1-97497354C8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1D8EB86B-1BEE-4B48-B76C-01C7981BF7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93D18640-4467-428E-A44F-C565FFF969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dirty="0"/>
          </a:p>
        </p:txBody>
      </p:sp>
      <p:sp>
        <p:nvSpPr>
          <p:cNvPr id="5" name="Footer Placeholder 4">
            <a:extLst>
              <a:ext uri="{FF2B5EF4-FFF2-40B4-BE49-F238E27FC236}">
                <a16:creationId xmlns:a16="http://schemas.microsoft.com/office/drawing/2014/main" id="{989BD5A9-841F-46C8-859C-176DE5DEA9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4C57F330-C14D-4660-9203-C2EED0B95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82398-6795-448D-A7D5-5E173B797758}" type="slidenum">
              <a:rPr lang="en-CA" smtClean="0"/>
              <a:t>‹#›</a:t>
            </a:fld>
            <a:endParaRPr lang="en-CA" dirty="0"/>
          </a:p>
        </p:txBody>
      </p:sp>
    </p:spTree>
    <p:extLst>
      <p:ext uri="{BB962C8B-B14F-4D97-AF65-F5344CB8AC3E}">
        <p14:creationId xmlns:p14="http://schemas.microsoft.com/office/powerpoint/2010/main" val="17385139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61" r:id="rId4"/>
    <p:sldLayoutId id="2147483650" r:id="rId5"/>
    <p:sldLayoutId id="2147483664" r:id="rId6"/>
    <p:sldLayoutId id="2147483670" r:id="rId7"/>
    <p:sldLayoutId id="2147483654" r:id="rId8"/>
    <p:sldLayoutId id="2147483666" r:id="rId9"/>
    <p:sldLayoutId id="2147483651" r:id="rId10"/>
    <p:sldLayoutId id="2147483665" r:id="rId11"/>
    <p:sldLayoutId id="2147483667" r:id="rId12"/>
    <p:sldLayoutId id="2147483652" r:id="rId13"/>
    <p:sldLayoutId id="2147483653" r:id="rId14"/>
    <p:sldLayoutId id="2147483655" r:id="rId15"/>
    <p:sldLayoutId id="2147483669" r:id="rId16"/>
    <p:sldLayoutId id="2147483671" r:id="rId17"/>
    <p:sldLayoutId id="2147483668" r:id="rId18"/>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63.JPG"/><Relationship Id="rId4" Type="http://schemas.openxmlformats.org/officeDocument/2006/relationships/image" Target="../media/image62.JPG"/></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FA946A-50FE-47A4-BE38-90A7180FAE7A}"/>
              </a:ext>
            </a:extLst>
          </p:cNvPr>
          <p:cNvSpPr>
            <a:spLocks noGrp="1"/>
          </p:cNvSpPr>
          <p:nvPr>
            <p:ph type="title"/>
          </p:nvPr>
        </p:nvSpPr>
        <p:spPr>
          <a:xfrm>
            <a:off x="6687237" y="1470027"/>
            <a:ext cx="5094453" cy="3119436"/>
          </a:xfrm>
        </p:spPr>
        <p:txBody>
          <a:bodyPr>
            <a:normAutofit fontScale="90000"/>
          </a:bodyPr>
          <a:lstStyle/>
          <a:p>
            <a:pPr algn="ctr"/>
            <a:br>
              <a:rPr lang="en-CA" sz="4400" dirty="0"/>
            </a:br>
            <a:r>
              <a:rPr lang="en-CA" sz="4400" dirty="0"/>
              <a:t>Unified Banking Treasurer Training</a:t>
            </a:r>
            <a:br>
              <a:rPr lang="en-CA" sz="4400" dirty="0"/>
            </a:br>
            <a:br>
              <a:rPr lang="en-CA" sz="4400" dirty="0"/>
            </a:br>
            <a:r>
              <a:rPr lang="en-CA" sz="3100" dirty="0"/>
              <a:t>Module 1</a:t>
            </a:r>
            <a:br>
              <a:rPr lang="en-CA" sz="3100" dirty="0"/>
            </a:br>
            <a:r>
              <a:rPr lang="en-CA" sz="3100" dirty="0"/>
              <a:t>Overview, Revenue, Expenses, </a:t>
            </a:r>
          </a:p>
        </p:txBody>
      </p:sp>
      <p:sp>
        <p:nvSpPr>
          <p:cNvPr id="3" name="Slide Number Placeholder 2">
            <a:extLst>
              <a:ext uri="{FF2B5EF4-FFF2-40B4-BE49-F238E27FC236}">
                <a16:creationId xmlns:a16="http://schemas.microsoft.com/office/drawing/2014/main" id="{56EAEA95-BE12-4944-B992-75A7F131C477}"/>
              </a:ext>
            </a:extLst>
          </p:cNvPr>
          <p:cNvSpPr>
            <a:spLocks noGrp="1"/>
          </p:cNvSpPr>
          <p:nvPr>
            <p:ph type="sldNum" sz="quarter" idx="12"/>
          </p:nvPr>
        </p:nvSpPr>
        <p:spPr/>
        <p:txBody>
          <a:bodyPr/>
          <a:lstStyle/>
          <a:p>
            <a:fld id="{91282398-6795-448D-A7D5-5E173B797758}" type="slidenum">
              <a:rPr lang="en-CA" smtClean="0"/>
              <a:t>1</a:t>
            </a:fld>
            <a:endParaRPr lang="en-CA" dirty="0"/>
          </a:p>
        </p:txBody>
      </p:sp>
    </p:spTree>
    <p:extLst>
      <p:ext uri="{BB962C8B-B14F-4D97-AF65-F5344CB8AC3E}">
        <p14:creationId xmlns:p14="http://schemas.microsoft.com/office/powerpoint/2010/main" val="398876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C5E8-717E-4095-A061-4B5FBDA4FA60}"/>
              </a:ext>
            </a:extLst>
          </p:cNvPr>
          <p:cNvSpPr>
            <a:spLocks noGrp="1"/>
          </p:cNvSpPr>
          <p:nvPr>
            <p:ph type="title"/>
          </p:nvPr>
        </p:nvSpPr>
        <p:spPr/>
        <p:txBody>
          <a:bodyPr/>
          <a:lstStyle/>
          <a:p>
            <a:r>
              <a:rPr lang="en-CA" dirty="0"/>
              <a:t>Responsibilities of a Treasurer</a:t>
            </a:r>
          </a:p>
        </p:txBody>
      </p:sp>
      <p:sp>
        <p:nvSpPr>
          <p:cNvPr id="4" name="Slide Number Placeholder 3">
            <a:extLst>
              <a:ext uri="{FF2B5EF4-FFF2-40B4-BE49-F238E27FC236}">
                <a16:creationId xmlns:a16="http://schemas.microsoft.com/office/drawing/2014/main" id="{EE8F3880-999B-4487-84DD-2E4BE70D2CB8}"/>
              </a:ext>
            </a:extLst>
          </p:cNvPr>
          <p:cNvSpPr>
            <a:spLocks noGrp="1"/>
          </p:cNvSpPr>
          <p:nvPr>
            <p:ph type="sldNum" sz="quarter" idx="12"/>
          </p:nvPr>
        </p:nvSpPr>
        <p:spPr/>
        <p:txBody>
          <a:bodyPr/>
          <a:lstStyle/>
          <a:p>
            <a:fld id="{91282398-6795-448D-A7D5-5E173B797758}" type="slidenum">
              <a:rPr lang="en-CA" smtClean="0"/>
              <a:t>10</a:t>
            </a:fld>
            <a:endParaRPr lang="en-CA" dirty="0"/>
          </a:p>
        </p:txBody>
      </p:sp>
      <p:sp>
        <p:nvSpPr>
          <p:cNvPr id="7" name="TextBox 6">
            <a:extLst>
              <a:ext uri="{FF2B5EF4-FFF2-40B4-BE49-F238E27FC236}">
                <a16:creationId xmlns:a16="http://schemas.microsoft.com/office/drawing/2014/main" id="{DED90D3E-61C5-4CD9-AED1-3C531D5CAFFD}"/>
              </a:ext>
            </a:extLst>
          </p:cNvPr>
          <p:cNvSpPr txBox="1"/>
          <p:nvPr/>
        </p:nvSpPr>
        <p:spPr>
          <a:xfrm>
            <a:off x="1464346" y="1545996"/>
            <a:ext cx="9289380" cy="3970318"/>
          </a:xfrm>
          <a:prstGeom prst="rect">
            <a:avLst/>
          </a:prstGeom>
          <a:noFill/>
        </p:spPr>
        <p:txBody>
          <a:bodyPr wrap="square" rtlCol="0">
            <a:spAutoFit/>
          </a:bodyPr>
          <a:lstStyle/>
          <a:p>
            <a:r>
              <a:rPr lang="en-CA" sz="1200" b="1" dirty="0">
                <a:solidFill>
                  <a:schemeClr val="accent1"/>
                </a:solidFill>
              </a:rPr>
              <a:t>                                                                      </a:t>
            </a:r>
            <a:r>
              <a:rPr lang="en-CA" sz="1200" b="1" dirty="0">
                <a:solidFill>
                  <a:schemeClr val="accent1">
                    <a:lumMod val="75000"/>
                  </a:schemeClr>
                </a:solidFill>
              </a:rPr>
              <a:t>General Financial Oversight</a:t>
            </a:r>
          </a:p>
          <a:p>
            <a:r>
              <a:rPr lang="en-CA" sz="1100" b="1" dirty="0">
                <a:solidFill>
                  <a:schemeClr val="accent1"/>
                </a:solidFill>
              </a:rPr>
              <a:t>                                                                                 </a:t>
            </a:r>
            <a:r>
              <a:rPr lang="en-CA" sz="1200" dirty="0"/>
              <a:t>Monitor the Unit account to </a:t>
            </a:r>
          </a:p>
          <a:p>
            <a:r>
              <a:rPr lang="en-CA" sz="1200" dirty="0"/>
              <a:t>                                                                        ensure all transactions are</a:t>
            </a:r>
          </a:p>
          <a:p>
            <a:r>
              <a:rPr lang="en-CA" sz="1200" dirty="0"/>
              <a:t>                                                                        accurate and verified weekly</a:t>
            </a:r>
          </a:p>
          <a:p>
            <a:endParaRPr lang="en-CA" sz="1200" b="1" dirty="0">
              <a:solidFill>
                <a:schemeClr val="accent1"/>
              </a:solidFill>
            </a:endParaRPr>
          </a:p>
          <a:p>
            <a:r>
              <a:rPr lang="en-CA" sz="1200" b="1" dirty="0">
                <a:solidFill>
                  <a:schemeClr val="accent1"/>
                </a:solidFill>
              </a:rPr>
              <a:t>      </a:t>
            </a:r>
            <a:r>
              <a:rPr lang="en-CA" sz="1200" b="1" dirty="0">
                <a:solidFill>
                  <a:schemeClr val="accent1">
                    <a:lumMod val="75000"/>
                  </a:schemeClr>
                </a:solidFill>
              </a:rPr>
              <a:t>Support cookie sales and                                                                                                  Managing finances </a:t>
            </a:r>
          </a:p>
          <a:p>
            <a:r>
              <a:rPr lang="en-CA" sz="1200" b="1" dirty="0">
                <a:solidFill>
                  <a:schemeClr val="accent1">
                    <a:lumMod val="75000"/>
                  </a:schemeClr>
                </a:solidFill>
              </a:rPr>
              <a:t>              fundraising                                                                                                             </a:t>
            </a:r>
            <a:r>
              <a:rPr lang="en-CA" sz="1200" dirty="0"/>
              <a:t>Deposit all Unit revenues </a:t>
            </a:r>
          </a:p>
          <a:p>
            <a:r>
              <a:rPr lang="en-CA" sz="1200" dirty="0"/>
              <a:t>      Ensure the full $60 per case of                                                                                        Verify all deposits and transactions</a:t>
            </a:r>
          </a:p>
          <a:p>
            <a:r>
              <a:rPr lang="en-CA" sz="1200" dirty="0"/>
              <a:t>    cookie money is deposited before                                                                                      Prepare manual expense entries for</a:t>
            </a:r>
          </a:p>
          <a:p>
            <a:r>
              <a:rPr lang="en-CA" sz="1200" dirty="0"/>
              <a:t>    the payment due date for each                                                                                            non purchase card transactions</a:t>
            </a:r>
          </a:p>
          <a:p>
            <a:r>
              <a:rPr lang="en-CA" sz="1200" dirty="0"/>
              <a:t>                     campaign                                                                                                          Attach receipts for all expenses  </a:t>
            </a:r>
          </a:p>
          <a:p>
            <a:r>
              <a:rPr lang="en-CA" sz="1200" b="1" dirty="0">
                <a:solidFill>
                  <a:schemeClr val="accent1"/>
                </a:solidFill>
              </a:rPr>
              <a:t>                                                                                                                                               </a:t>
            </a:r>
            <a:r>
              <a:rPr lang="en-CA" sz="1200" dirty="0"/>
              <a:t>incurred</a:t>
            </a:r>
          </a:p>
          <a:p>
            <a:endParaRPr lang="en-CA" sz="1200" b="1" dirty="0">
              <a:solidFill>
                <a:schemeClr val="accent1"/>
              </a:solidFill>
            </a:endParaRPr>
          </a:p>
          <a:p>
            <a:r>
              <a:rPr lang="en-CA" sz="1200" b="1" dirty="0">
                <a:solidFill>
                  <a:schemeClr val="accent1"/>
                </a:solidFill>
              </a:rPr>
              <a:t>       </a:t>
            </a:r>
            <a:r>
              <a:rPr lang="en-CA" sz="1200" b="1" dirty="0">
                <a:solidFill>
                  <a:schemeClr val="accent1">
                    <a:lumMod val="75000"/>
                  </a:schemeClr>
                </a:solidFill>
              </a:rPr>
              <a:t>Financial planning and                                                                                         Completing  the Year End </a:t>
            </a:r>
            <a:r>
              <a:rPr lang="en-CA" sz="1200" dirty="0">
                <a:solidFill>
                  <a:schemeClr val="accent1">
                    <a:lumMod val="75000"/>
                  </a:schemeClr>
                </a:solidFill>
              </a:rPr>
              <a:t> </a:t>
            </a:r>
            <a:r>
              <a:rPr lang="en-CA" sz="1200" b="1" dirty="0">
                <a:solidFill>
                  <a:schemeClr val="accent1">
                    <a:lumMod val="75000"/>
                  </a:schemeClr>
                </a:solidFill>
              </a:rPr>
              <a:t>Reconciliation</a:t>
            </a:r>
          </a:p>
          <a:p>
            <a:r>
              <a:rPr lang="en-CA" sz="1200" b="1" dirty="0">
                <a:solidFill>
                  <a:schemeClr val="accent1">
                    <a:lumMod val="75000"/>
                  </a:schemeClr>
                </a:solidFill>
              </a:rPr>
              <a:t>                budgeting</a:t>
            </a:r>
          </a:p>
          <a:p>
            <a:r>
              <a:rPr lang="en-CA" sz="1200" dirty="0"/>
              <a:t>  Plan the Guiding year with the Unit</a:t>
            </a:r>
          </a:p>
          <a:p>
            <a:r>
              <a:rPr lang="en-CA" sz="1200" dirty="0"/>
              <a:t>   team including revenue and                                                                             </a:t>
            </a:r>
          </a:p>
          <a:p>
            <a:r>
              <a:rPr lang="en-CA" sz="1200" dirty="0"/>
              <a:t>              expenses</a:t>
            </a:r>
          </a:p>
          <a:p>
            <a:endParaRPr lang="en-CA" sz="1200" dirty="0"/>
          </a:p>
          <a:p>
            <a:endParaRPr lang="en-CA" sz="1200" b="1" dirty="0">
              <a:solidFill>
                <a:schemeClr val="accent1"/>
              </a:solidFill>
            </a:endParaRPr>
          </a:p>
          <a:p>
            <a:endParaRPr lang="en-CA" sz="1200" b="1" dirty="0">
              <a:solidFill>
                <a:schemeClr val="accent1"/>
              </a:solidFill>
            </a:endParaRPr>
          </a:p>
        </p:txBody>
      </p:sp>
      <p:pic>
        <p:nvPicPr>
          <p:cNvPr id="11" name="Picture 10">
            <a:extLst>
              <a:ext uri="{FF2B5EF4-FFF2-40B4-BE49-F238E27FC236}">
                <a16:creationId xmlns:a16="http://schemas.microsoft.com/office/drawing/2014/main" id="{E26FD4F3-729E-4A15-872A-8921769B3429}"/>
              </a:ext>
            </a:extLst>
          </p:cNvPr>
          <p:cNvPicPr>
            <a:picLocks noChangeAspect="1"/>
          </p:cNvPicPr>
          <p:nvPr/>
        </p:nvPicPr>
        <p:blipFill>
          <a:blip r:embed="rId3"/>
          <a:stretch>
            <a:fillRect/>
          </a:stretch>
        </p:blipFill>
        <p:spPr>
          <a:xfrm>
            <a:off x="4609657" y="2878464"/>
            <a:ext cx="2143125" cy="1647825"/>
          </a:xfrm>
          <a:prstGeom prst="rect">
            <a:avLst/>
          </a:prstGeom>
        </p:spPr>
      </p:pic>
      <p:pic>
        <p:nvPicPr>
          <p:cNvPr id="13" name="Picture 12">
            <a:extLst>
              <a:ext uri="{FF2B5EF4-FFF2-40B4-BE49-F238E27FC236}">
                <a16:creationId xmlns:a16="http://schemas.microsoft.com/office/drawing/2014/main" id="{3A0B74A6-8D46-4E9E-B4A4-B52BDF6B3B85}"/>
              </a:ext>
            </a:extLst>
          </p:cNvPr>
          <p:cNvPicPr>
            <a:picLocks noChangeAspect="1"/>
          </p:cNvPicPr>
          <p:nvPr/>
        </p:nvPicPr>
        <p:blipFill>
          <a:blip r:embed="rId4"/>
          <a:stretch>
            <a:fillRect/>
          </a:stretch>
        </p:blipFill>
        <p:spPr>
          <a:xfrm>
            <a:off x="4486275" y="3986212"/>
            <a:ext cx="514350" cy="257175"/>
          </a:xfrm>
          <a:prstGeom prst="rect">
            <a:avLst/>
          </a:prstGeom>
        </p:spPr>
      </p:pic>
    </p:spTree>
    <p:extLst>
      <p:ext uri="{BB962C8B-B14F-4D97-AF65-F5344CB8AC3E}">
        <p14:creationId xmlns:p14="http://schemas.microsoft.com/office/powerpoint/2010/main" val="155697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C5E8-717E-4095-A061-4B5FBDA4FA60}"/>
              </a:ext>
            </a:extLst>
          </p:cNvPr>
          <p:cNvSpPr>
            <a:spLocks noGrp="1"/>
          </p:cNvSpPr>
          <p:nvPr>
            <p:ph type="title"/>
          </p:nvPr>
        </p:nvSpPr>
        <p:spPr/>
        <p:txBody>
          <a:bodyPr/>
          <a:lstStyle/>
          <a:p>
            <a:r>
              <a:rPr lang="en-CA" dirty="0"/>
              <a:t>Responsibilities of a Treasurer</a:t>
            </a:r>
          </a:p>
        </p:txBody>
      </p:sp>
      <p:sp>
        <p:nvSpPr>
          <p:cNvPr id="4" name="Slide Number Placeholder 3">
            <a:extLst>
              <a:ext uri="{FF2B5EF4-FFF2-40B4-BE49-F238E27FC236}">
                <a16:creationId xmlns:a16="http://schemas.microsoft.com/office/drawing/2014/main" id="{EE8F3880-999B-4487-84DD-2E4BE70D2CB8}"/>
              </a:ext>
            </a:extLst>
          </p:cNvPr>
          <p:cNvSpPr>
            <a:spLocks noGrp="1"/>
          </p:cNvSpPr>
          <p:nvPr>
            <p:ph type="sldNum" sz="quarter" idx="12"/>
          </p:nvPr>
        </p:nvSpPr>
        <p:spPr/>
        <p:txBody>
          <a:bodyPr/>
          <a:lstStyle/>
          <a:p>
            <a:fld id="{91282398-6795-448D-A7D5-5E173B797758}" type="slidenum">
              <a:rPr lang="en-CA" smtClean="0"/>
              <a:t>11</a:t>
            </a:fld>
            <a:endParaRPr lang="en-CA" dirty="0"/>
          </a:p>
        </p:txBody>
      </p:sp>
      <p:sp>
        <p:nvSpPr>
          <p:cNvPr id="7" name="TextBox 6">
            <a:extLst>
              <a:ext uri="{FF2B5EF4-FFF2-40B4-BE49-F238E27FC236}">
                <a16:creationId xmlns:a16="http://schemas.microsoft.com/office/drawing/2014/main" id="{DED90D3E-61C5-4CD9-AED1-3C531D5CAFFD}"/>
              </a:ext>
            </a:extLst>
          </p:cNvPr>
          <p:cNvSpPr txBox="1"/>
          <p:nvPr/>
        </p:nvSpPr>
        <p:spPr>
          <a:xfrm>
            <a:off x="904973" y="1545996"/>
            <a:ext cx="9848753" cy="3785652"/>
          </a:xfrm>
          <a:prstGeom prst="rect">
            <a:avLst/>
          </a:prstGeom>
          <a:noFill/>
        </p:spPr>
        <p:txBody>
          <a:bodyPr wrap="square" rtlCol="0">
            <a:spAutoFit/>
          </a:bodyPr>
          <a:lstStyle/>
          <a:p>
            <a:r>
              <a:rPr lang="en-CA" sz="2000" dirty="0">
                <a:solidFill>
                  <a:srgbClr val="005B94"/>
                </a:solidFill>
                <a:latin typeface="+mj-lt"/>
              </a:rPr>
              <a:t>All treasurers need to keep their other unit guiders up to date on the finances.</a:t>
            </a:r>
          </a:p>
          <a:p>
            <a:endParaRPr lang="en-CA" sz="2000" dirty="0">
              <a:solidFill>
                <a:srgbClr val="005B94"/>
              </a:solidFill>
              <a:latin typeface="+mj-lt"/>
            </a:endParaRPr>
          </a:p>
          <a:p>
            <a:r>
              <a:rPr lang="en-CA" sz="2000" dirty="0">
                <a:solidFill>
                  <a:srgbClr val="005B94"/>
                </a:solidFill>
                <a:latin typeface="+mj-lt"/>
              </a:rPr>
              <a:t>This ensures that nobody is spending money for craft or program supplies that is not available in the unit account.  Guiders need to know that they can be reimbursed for these purchases.</a:t>
            </a:r>
          </a:p>
          <a:p>
            <a:endParaRPr lang="en-CA" sz="2000" dirty="0">
              <a:solidFill>
                <a:srgbClr val="005B94"/>
              </a:solidFill>
              <a:latin typeface="+mj-lt"/>
            </a:endParaRPr>
          </a:p>
          <a:p>
            <a:r>
              <a:rPr lang="en-CA" sz="2000" dirty="0">
                <a:solidFill>
                  <a:srgbClr val="005B94"/>
                </a:solidFill>
                <a:latin typeface="+mj-lt"/>
              </a:rPr>
              <a:t>All Guiders in the Unit can be given Read-only Access to the account upon request.  They will be able to view transactions and run a Balance Report but will not be able to edit or enter any transactions. </a:t>
            </a:r>
          </a:p>
          <a:p>
            <a:endParaRPr lang="en-CA" sz="2000" dirty="0">
              <a:solidFill>
                <a:srgbClr val="005B94"/>
              </a:solidFill>
              <a:latin typeface="+mj-lt"/>
            </a:endParaRPr>
          </a:p>
          <a:p>
            <a:r>
              <a:rPr lang="en-CA" sz="2000" dirty="0">
                <a:solidFill>
                  <a:srgbClr val="005B94"/>
                </a:solidFill>
                <a:latin typeface="+mj-lt"/>
              </a:rPr>
              <a:t>Guiders will receive an email with the Read-only Account login and password and can view the Unit Account as above.</a:t>
            </a:r>
            <a:endParaRPr lang="en-CA" sz="2000" b="1" dirty="0">
              <a:solidFill>
                <a:srgbClr val="005B94"/>
              </a:solidFill>
              <a:latin typeface="+mj-lt"/>
            </a:endParaRPr>
          </a:p>
        </p:txBody>
      </p:sp>
    </p:spTree>
    <p:extLst>
      <p:ext uri="{BB962C8B-B14F-4D97-AF65-F5344CB8AC3E}">
        <p14:creationId xmlns:p14="http://schemas.microsoft.com/office/powerpoint/2010/main" val="246436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Actions </a:t>
            </a:r>
          </a:p>
        </p:txBody>
      </p:sp>
      <p:sp>
        <p:nvSpPr>
          <p:cNvPr id="3" name="Content Placeholder 2"/>
          <p:cNvSpPr>
            <a:spLocks noGrp="1"/>
          </p:cNvSpPr>
          <p:nvPr>
            <p:ph idx="1"/>
          </p:nvPr>
        </p:nvSpPr>
        <p:spPr>
          <a:xfrm>
            <a:off x="838200" y="1543537"/>
            <a:ext cx="10515600" cy="5083506"/>
          </a:xfrm>
        </p:spPr>
        <p:txBody>
          <a:bodyPr/>
          <a:lstStyle/>
          <a:p>
            <a:pPr lvl="1"/>
            <a:r>
              <a:rPr lang="en-US" sz="2400" dirty="0">
                <a:solidFill>
                  <a:schemeClr val="accent1">
                    <a:lumMod val="75000"/>
                  </a:schemeClr>
                </a:solidFill>
                <a:latin typeface="+mj-lt"/>
              </a:rPr>
              <a:t>Budgeting</a:t>
            </a:r>
          </a:p>
          <a:p>
            <a:pPr lvl="1"/>
            <a:r>
              <a:rPr lang="en-US" sz="2400" dirty="0">
                <a:solidFill>
                  <a:schemeClr val="accent1">
                    <a:lumMod val="75000"/>
                  </a:schemeClr>
                </a:solidFill>
                <a:latin typeface="+mj-lt"/>
              </a:rPr>
              <a:t>Revenue and Deposits</a:t>
            </a:r>
          </a:p>
          <a:p>
            <a:pPr lvl="1"/>
            <a:r>
              <a:rPr lang="en-US" sz="2400" dirty="0">
                <a:solidFill>
                  <a:schemeClr val="accent1">
                    <a:lumMod val="75000"/>
                  </a:schemeClr>
                </a:solidFill>
                <a:latin typeface="+mj-lt"/>
              </a:rPr>
              <a:t>Purchase Card expenditures</a:t>
            </a:r>
          </a:p>
          <a:p>
            <a:pPr lvl="1"/>
            <a:r>
              <a:rPr lang="en-US" sz="2400" dirty="0">
                <a:solidFill>
                  <a:schemeClr val="accent1">
                    <a:lumMod val="75000"/>
                  </a:schemeClr>
                </a:solidFill>
                <a:latin typeface="+mj-lt"/>
              </a:rPr>
              <a:t>Manual Expenses</a:t>
            </a:r>
          </a:p>
          <a:p>
            <a:pPr lvl="1"/>
            <a:r>
              <a:rPr lang="en-US" sz="2400" dirty="0">
                <a:solidFill>
                  <a:schemeClr val="accent1">
                    <a:lumMod val="75000"/>
                  </a:schemeClr>
                </a:solidFill>
                <a:latin typeface="+mj-lt"/>
              </a:rPr>
              <a:t>Cash Reimbursement and Advances</a:t>
            </a:r>
          </a:p>
          <a:p>
            <a:pPr lvl="1"/>
            <a:r>
              <a:rPr lang="en-US" sz="2400" dirty="0">
                <a:solidFill>
                  <a:schemeClr val="accent1">
                    <a:lumMod val="75000"/>
                  </a:schemeClr>
                </a:solidFill>
                <a:latin typeface="+mj-lt"/>
              </a:rPr>
              <a:t>Handling taxes</a:t>
            </a:r>
          </a:p>
          <a:p>
            <a:pPr lvl="1"/>
            <a:r>
              <a:rPr lang="en-US" sz="2400" dirty="0">
                <a:solidFill>
                  <a:schemeClr val="accent1">
                    <a:lumMod val="75000"/>
                  </a:schemeClr>
                </a:solidFill>
                <a:latin typeface="+mj-lt"/>
              </a:rPr>
              <a:t>Transfers</a:t>
            </a:r>
          </a:p>
          <a:p>
            <a:pPr lvl="1"/>
            <a:r>
              <a:rPr lang="en-US" sz="2400" dirty="0">
                <a:solidFill>
                  <a:schemeClr val="accent1">
                    <a:lumMod val="75000"/>
                  </a:schemeClr>
                </a:solidFill>
                <a:latin typeface="+mj-lt"/>
              </a:rPr>
              <a:t>Submitting receipts</a:t>
            </a:r>
          </a:p>
          <a:p>
            <a:pPr lvl="1"/>
            <a:r>
              <a:rPr lang="en-US" sz="2400" dirty="0">
                <a:solidFill>
                  <a:schemeClr val="accent1">
                    <a:lumMod val="75000"/>
                  </a:schemeClr>
                </a:solidFill>
                <a:latin typeface="+mj-lt"/>
              </a:rPr>
              <a:t>Year End Reconciliation</a:t>
            </a:r>
          </a:p>
          <a:p>
            <a:pPr lvl="1"/>
            <a:r>
              <a:rPr lang="en-US" sz="2400" dirty="0">
                <a:solidFill>
                  <a:schemeClr val="accent1">
                    <a:lumMod val="75000"/>
                  </a:schemeClr>
                </a:solidFill>
                <a:latin typeface="+mj-lt"/>
              </a:rPr>
              <a:t>Reports</a:t>
            </a:r>
          </a:p>
          <a:p>
            <a:pPr lvl="1"/>
            <a:r>
              <a:rPr lang="en-US" sz="2400" dirty="0">
                <a:solidFill>
                  <a:schemeClr val="accent1">
                    <a:lumMod val="75000"/>
                  </a:schemeClr>
                </a:solidFill>
                <a:latin typeface="+mj-lt"/>
              </a:rPr>
              <a:t>Tools for Treasurers</a:t>
            </a:r>
          </a:p>
        </p:txBody>
      </p:sp>
      <p:sp>
        <p:nvSpPr>
          <p:cNvPr id="5" name="Slide Number Placeholder 4">
            <a:extLst>
              <a:ext uri="{FF2B5EF4-FFF2-40B4-BE49-F238E27FC236}">
                <a16:creationId xmlns:a16="http://schemas.microsoft.com/office/drawing/2014/main" id="{78586F98-D0E3-40B7-AED3-0407BEE13C15}"/>
              </a:ext>
            </a:extLst>
          </p:cNvPr>
          <p:cNvSpPr>
            <a:spLocks noGrp="1"/>
          </p:cNvSpPr>
          <p:nvPr>
            <p:ph type="sldNum" sz="quarter" idx="12"/>
          </p:nvPr>
        </p:nvSpPr>
        <p:spPr/>
        <p:txBody>
          <a:bodyPr/>
          <a:lstStyle/>
          <a:p>
            <a:fld id="{91282398-6795-448D-A7D5-5E173B797758}" type="slidenum">
              <a:rPr lang="en-CA" smtClean="0"/>
              <a:t>12</a:t>
            </a:fld>
            <a:endParaRPr lang="en-CA" dirty="0"/>
          </a:p>
        </p:txBody>
      </p:sp>
      <p:pic>
        <p:nvPicPr>
          <p:cNvPr id="6" name="Picture 3" descr="C:\Users\Chris\AppData\Local\Microsoft\Windows\Temporary Internet Files\Content.IE5\HKN9FYE7\MP900433178[1].jpg">
            <a:extLst>
              <a:ext uri="{FF2B5EF4-FFF2-40B4-BE49-F238E27FC236}">
                <a16:creationId xmlns:a16="http://schemas.microsoft.com/office/drawing/2014/main" id="{C160C3E6-A35B-4088-87ED-2E1012BA7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1000" y="1543537"/>
            <a:ext cx="21907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63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a:t>
            </a:r>
          </a:p>
        </p:txBody>
      </p:sp>
      <p:sp>
        <p:nvSpPr>
          <p:cNvPr id="3" name="Content Placeholder 2"/>
          <p:cNvSpPr>
            <a:spLocks noGrp="1"/>
          </p:cNvSpPr>
          <p:nvPr>
            <p:ph idx="1"/>
          </p:nvPr>
        </p:nvSpPr>
        <p:spPr>
          <a:xfrm>
            <a:off x="838200" y="1543537"/>
            <a:ext cx="10515600" cy="5083506"/>
          </a:xfrm>
        </p:spPr>
        <p:txBody>
          <a:bodyPr/>
          <a:lstStyle/>
          <a:p>
            <a:r>
              <a:rPr lang="en-CA" altLang="en-US" dirty="0">
                <a:solidFill>
                  <a:schemeClr val="accent1"/>
                </a:solidFill>
                <a:latin typeface="+mj-lt"/>
              </a:rPr>
              <a:t>Treasurers responsibility to lead the process</a:t>
            </a:r>
          </a:p>
          <a:p>
            <a:pPr lvl="1"/>
            <a:r>
              <a:rPr lang="en-CA" altLang="en-US" sz="2400" dirty="0">
                <a:solidFill>
                  <a:schemeClr val="accent1"/>
                </a:solidFill>
                <a:latin typeface="+mj-lt"/>
              </a:rPr>
              <a:t>All Guiders and girls should be involved</a:t>
            </a:r>
          </a:p>
          <a:p>
            <a:pPr marL="457200" lvl="1" indent="0">
              <a:buNone/>
            </a:pPr>
            <a:endParaRPr lang="en-CA" altLang="en-US" sz="2400" dirty="0">
              <a:solidFill>
                <a:schemeClr val="accent1"/>
              </a:solidFill>
              <a:latin typeface="+mj-lt"/>
            </a:endParaRPr>
          </a:p>
          <a:p>
            <a:r>
              <a:rPr lang="en-CA" altLang="en-US" dirty="0">
                <a:solidFill>
                  <a:schemeClr val="accent1"/>
                </a:solidFill>
                <a:latin typeface="+mj-lt"/>
              </a:rPr>
              <a:t>Why Budget?</a:t>
            </a:r>
          </a:p>
          <a:p>
            <a:pPr marL="628625" lvl="1" indent="-171425">
              <a:defRPr/>
            </a:pPr>
            <a:r>
              <a:rPr lang="en-CA" sz="2400" dirty="0">
                <a:solidFill>
                  <a:schemeClr val="accent1"/>
                </a:solidFill>
                <a:latin typeface="+mj-lt"/>
              </a:rPr>
              <a:t>Helps to ensure </a:t>
            </a:r>
          </a:p>
          <a:p>
            <a:pPr marL="1085825" lvl="2" indent="-171425">
              <a:defRPr/>
            </a:pPr>
            <a:r>
              <a:rPr lang="en-CA" sz="2200" dirty="0">
                <a:solidFill>
                  <a:schemeClr val="accent1"/>
                </a:solidFill>
                <a:latin typeface="+mj-lt"/>
              </a:rPr>
              <a:t>there will be money to pay for desired events</a:t>
            </a:r>
          </a:p>
          <a:p>
            <a:pPr marL="1085825" lvl="2" indent="-171425">
              <a:defRPr/>
            </a:pPr>
            <a:r>
              <a:rPr lang="en-CA" sz="2200" dirty="0">
                <a:solidFill>
                  <a:schemeClr val="accent1"/>
                </a:solidFill>
                <a:latin typeface="+mj-lt"/>
              </a:rPr>
              <a:t>the Unit won’t go into deficit</a:t>
            </a:r>
          </a:p>
          <a:p>
            <a:pPr marL="1085825" lvl="2" indent="-171425">
              <a:defRPr/>
            </a:pPr>
            <a:r>
              <a:rPr lang="en-CA" sz="2200" dirty="0">
                <a:solidFill>
                  <a:schemeClr val="accent1"/>
                </a:solidFill>
                <a:latin typeface="+mj-lt"/>
              </a:rPr>
              <a:t>the Unit doesn’t end up with too much money</a:t>
            </a:r>
          </a:p>
          <a:p>
            <a:pPr marL="1543025" lvl="3" indent="-171425">
              <a:defRPr/>
            </a:pPr>
            <a:r>
              <a:rPr lang="en-CA" sz="2000" dirty="0">
                <a:solidFill>
                  <a:schemeClr val="accent1"/>
                </a:solidFill>
                <a:latin typeface="+mj-lt"/>
              </a:rPr>
              <a:t>money earned by girls selling cookies should be spent on those girls</a:t>
            </a:r>
          </a:p>
          <a:p>
            <a:pPr marL="1543025" lvl="3" indent="-171425">
              <a:defRPr/>
            </a:pPr>
            <a:r>
              <a:rPr lang="en-CA" sz="2000" dirty="0">
                <a:solidFill>
                  <a:schemeClr val="accent1"/>
                </a:solidFill>
                <a:latin typeface="+mj-lt"/>
              </a:rPr>
              <a:t>Money should not be held over for the next guiding year unless there are specific goals</a:t>
            </a:r>
          </a:p>
          <a:p>
            <a:pPr marL="1543025" lvl="3" indent="-171425">
              <a:defRPr/>
            </a:pPr>
            <a:r>
              <a:rPr lang="en-CA" sz="2000" dirty="0">
                <a:solidFill>
                  <a:schemeClr val="accent1"/>
                </a:solidFill>
                <a:latin typeface="+mj-lt"/>
              </a:rPr>
              <a:t>Trips should have a separate unit account</a:t>
            </a:r>
          </a:p>
          <a:p>
            <a:pPr marL="628625" lvl="1" indent="-171425">
              <a:defRPr/>
            </a:pPr>
            <a:r>
              <a:rPr lang="en-CA" sz="2400" dirty="0">
                <a:solidFill>
                  <a:schemeClr val="accent1"/>
                </a:solidFill>
                <a:latin typeface="+mj-lt"/>
              </a:rPr>
              <a:t>Allows for girls to get involved in planning</a:t>
            </a:r>
          </a:p>
          <a:p>
            <a:pPr marL="457200" lvl="1" indent="0">
              <a:buNone/>
            </a:pPr>
            <a:endParaRPr lang="en-US" dirty="0">
              <a:latin typeface="+mj-lt"/>
            </a:endParaRPr>
          </a:p>
        </p:txBody>
      </p:sp>
      <p:sp>
        <p:nvSpPr>
          <p:cNvPr id="5" name="Slide Number Placeholder 4">
            <a:extLst>
              <a:ext uri="{FF2B5EF4-FFF2-40B4-BE49-F238E27FC236}">
                <a16:creationId xmlns:a16="http://schemas.microsoft.com/office/drawing/2014/main" id="{78586F98-D0E3-40B7-AED3-0407BEE13C15}"/>
              </a:ext>
            </a:extLst>
          </p:cNvPr>
          <p:cNvSpPr>
            <a:spLocks noGrp="1"/>
          </p:cNvSpPr>
          <p:nvPr>
            <p:ph type="sldNum" sz="quarter" idx="12"/>
          </p:nvPr>
        </p:nvSpPr>
        <p:spPr/>
        <p:txBody>
          <a:bodyPr/>
          <a:lstStyle/>
          <a:p>
            <a:fld id="{91282398-6795-448D-A7D5-5E173B797758}" type="slidenum">
              <a:rPr lang="en-CA" smtClean="0"/>
              <a:t>13</a:t>
            </a:fld>
            <a:endParaRPr lang="en-CA" dirty="0"/>
          </a:p>
        </p:txBody>
      </p:sp>
    </p:spTree>
    <p:extLst>
      <p:ext uri="{BB962C8B-B14F-4D97-AF65-F5344CB8AC3E}">
        <p14:creationId xmlns:p14="http://schemas.microsoft.com/office/powerpoint/2010/main" val="3257734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Accountability for Public Funds</a:t>
            </a:r>
          </a:p>
        </p:txBody>
      </p:sp>
      <p:sp>
        <p:nvSpPr>
          <p:cNvPr id="3" name="Content Placeholder 2"/>
          <p:cNvSpPr>
            <a:spLocks noGrp="1"/>
          </p:cNvSpPr>
          <p:nvPr>
            <p:ph idx="1"/>
          </p:nvPr>
        </p:nvSpPr>
        <p:spPr>
          <a:xfrm>
            <a:off x="838200" y="1412239"/>
            <a:ext cx="10515600" cy="4762318"/>
          </a:xfrm>
        </p:spPr>
        <p:txBody>
          <a:bodyPr/>
          <a:lstStyle/>
          <a:p>
            <a:r>
              <a:rPr lang="en-US" dirty="0">
                <a:solidFill>
                  <a:schemeClr val="accent1"/>
                </a:solidFill>
                <a:latin typeface="+mj-lt"/>
              </a:rPr>
              <a:t>GGC is a charitable organization whose Mission is to be a catalyst for girls empowering girls. </a:t>
            </a:r>
          </a:p>
          <a:p>
            <a:r>
              <a:rPr lang="en-US" dirty="0">
                <a:solidFill>
                  <a:schemeClr val="accent1"/>
                </a:solidFill>
                <a:latin typeface="+mj-lt"/>
              </a:rPr>
              <a:t>Treasurers are entrusted with the role of ensuring Unit funds are used responsibly in support of our shared mission. </a:t>
            </a:r>
          </a:p>
          <a:p>
            <a:pPr lvl="1"/>
            <a:r>
              <a:rPr lang="en-US" dirty="0">
                <a:solidFill>
                  <a:schemeClr val="accent1"/>
                </a:solidFill>
                <a:latin typeface="+mj-lt"/>
              </a:rPr>
              <a:t> Funds collected in the name of Girl Guides of Canada–Guides du Canada are considered public funds and must be accounted for in a fiscally responsible manner. </a:t>
            </a:r>
          </a:p>
          <a:p>
            <a:pPr lvl="1"/>
            <a:r>
              <a:rPr lang="en-US" dirty="0">
                <a:solidFill>
                  <a:schemeClr val="accent1"/>
                </a:solidFill>
                <a:latin typeface="+mj-lt"/>
              </a:rPr>
              <a:t> All monies must be safe-guarded, and all revenues and expenses carefully recorded and documented on a timely basis in the Unified Banking System. </a:t>
            </a:r>
          </a:p>
          <a:p>
            <a:pPr lvl="1"/>
            <a:r>
              <a:rPr lang="en-US" dirty="0">
                <a:solidFill>
                  <a:schemeClr val="accent1"/>
                </a:solidFill>
                <a:latin typeface="+mj-lt"/>
              </a:rPr>
              <a:t> Unit banking records must be kept up-to-date. </a:t>
            </a:r>
          </a:p>
          <a:p>
            <a:pPr lvl="1"/>
            <a:r>
              <a:rPr lang="en-US" dirty="0">
                <a:solidFill>
                  <a:schemeClr val="accent1"/>
                </a:solidFill>
                <a:latin typeface="+mj-lt"/>
              </a:rPr>
              <a:t> There is zero tolerance for misappropriation of funds. </a:t>
            </a:r>
          </a:p>
          <a:p>
            <a:pPr lvl="1"/>
            <a:r>
              <a:rPr lang="en-US" dirty="0">
                <a:solidFill>
                  <a:schemeClr val="accent1"/>
                </a:solidFill>
                <a:latin typeface="+mj-lt"/>
              </a:rPr>
              <a:t> All Guiders in the Unit should be aware of the financial status of the Unit. </a:t>
            </a:r>
          </a:p>
          <a:p>
            <a:pPr marL="0" indent="0">
              <a:buNone/>
            </a:pPr>
            <a:endParaRPr lang="en-CA" dirty="0"/>
          </a:p>
        </p:txBody>
      </p:sp>
      <p:sp>
        <p:nvSpPr>
          <p:cNvPr id="5" name="Slide Number Placeholder 4">
            <a:extLst>
              <a:ext uri="{FF2B5EF4-FFF2-40B4-BE49-F238E27FC236}">
                <a16:creationId xmlns:a16="http://schemas.microsoft.com/office/drawing/2014/main" id="{4BF75315-4EC6-4F10-992D-00B6A0C4507C}"/>
              </a:ext>
            </a:extLst>
          </p:cNvPr>
          <p:cNvSpPr>
            <a:spLocks noGrp="1"/>
          </p:cNvSpPr>
          <p:nvPr>
            <p:ph type="sldNum" sz="quarter" idx="12"/>
          </p:nvPr>
        </p:nvSpPr>
        <p:spPr/>
        <p:txBody>
          <a:bodyPr/>
          <a:lstStyle/>
          <a:p>
            <a:fld id="{91282398-6795-448D-A7D5-5E173B797758}" type="slidenum">
              <a:rPr lang="en-CA" smtClean="0"/>
              <a:t>14</a:t>
            </a:fld>
            <a:endParaRPr lang="en-CA" dirty="0"/>
          </a:p>
        </p:txBody>
      </p:sp>
    </p:spTree>
    <p:extLst>
      <p:ext uri="{BB962C8B-B14F-4D97-AF65-F5344CB8AC3E}">
        <p14:creationId xmlns:p14="http://schemas.microsoft.com/office/powerpoint/2010/main" val="329632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Accessing Unified Banking System</a:t>
            </a:r>
          </a:p>
        </p:txBody>
      </p:sp>
      <p:sp>
        <p:nvSpPr>
          <p:cNvPr id="3" name="Content Placeholder 2"/>
          <p:cNvSpPr>
            <a:spLocks noGrp="1"/>
          </p:cNvSpPr>
          <p:nvPr>
            <p:ph idx="1"/>
          </p:nvPr>
        </p:nvSpPr>
        <p:spPr/>
        <p:txBody>
          <a:bodyPr/>
          <a:lstStyle/>
          <a:p>
            <a:r>
              <a:rPr lang="en-US" dirty="0">
                <a:solidFill>
                  <a:schemeClr val="accent1"/>
                </a:solidFill>
                <a:latin typeface="+mj-lt"/>
              </a:rPr>
              <a:t>Enter your user ID and password to access the Unified Banking System</a:t>
            </a:r>
          </a:p>
          <a:p>
            <a:r>
              <a:rPr lang="en-US" dirty="0">
                <a:solidFill>
                  <a:schemeClr val="accent1"/>
                </a:solidFill>
                <a:latin typeface="+mj-lt"/>
              </a:rPr>
              <a:t>Access to your unit account is  within </a:t>
            </a:r>
            <a:r>
              <a:rPr lang="en-US" dirty="0" err="1">
                <a:solidFill>
                  <a:schemeClr val="accent1"/>
                </a:solidFill>
                <a:latin typeface="+mj-lt"/>
              </a:rPr>
              <a:t>Memberzone</a:t>
            </a:r>
            <a:r>
              <a:rPr lang="en-US" dirty="0">
                <a:solidFill>
                  <a:schemeClr val="accent1"/>
                </a:solidFill>
                <a:latin typeface="+mj-lt"/>
              </a:rPr>
              <a:t> – you must have an IMIS number </a:t>
            </a:r>
          </a:p>
        </p:txBody>
      </p:sp>
      <p:sp>
        <p:nvSpPr>
          <p:cNvPr id="5" name="Slide Number Placeholder 4">
            <a:extLst>
              <a:ext uri="{FF2B5EF4-FFF2-40B4-BE49-F238E27FC236}">
                <a16:creationId xmlns:a16="http://schemas.microsoft.com/office/drawing/2014/main" id="{E54A9A01-0378-4705-9E27-CF4778C80E63}"/>
              </a:ext>
            </a:extLst>
          </p:cNvPr>
          <p:cNvSpPr>
            <a:spLocks noGrp="1"/>
          </p:cNvSpPr>
          <p:nvPr>
            <p:ph type="sldNum" sz="quarter" idx="12"/>
          </p:nvPr>
        </p:nvSpPr>
        <p:spPr/>
        <p:txBody>
          <a:bodyPr/>
          <a:lstStyle/>
          <a:p>
            <a:fld id="{91282398-6795-448D-A7D5-5E173B797758}" type="slidenum">
              <a:rPr lang="en-CA" smtClean="0"/>
              <a:t>15</a:t>
            </a:fld>
            <a:endParaRPr lang="en-CA" dirty="0"/>
          </a:p>
        </p:txBody>
      </p:sp>
    </p:spTree>
    <p:extLst>
      <p:ext uri="{BB962C8B-B14F-4D97-AF65-F5344CB8AC3E}">
        <p14:creationId xmlns:p14="http://schemas.microsoft.com/office/powerpoint/2010/main" val="2510044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Log in to Unified Banking</a:t>
            </a:r>
          </a:p>
        </p:txBody>
      </p:sp>
      <p:sp>
        <p:nvSpPr>
          <p:cNvPr id="4" name="Slide Number Placeholder 3">
            <a:extLst>
              <a:ext uri="{FF2B5EF4-FFF2-40B4-BE49-F238E27FC236}">
                <a16:creationId xmlns:a16="http://schemas.microsoft.com/office/drawing/2014/main" id="{60B8F63B-95E7-4596-B381-B7AB0BE4FAB8}"/>
              </a:ext>
            </a:extLst>
          </p:cNvPr>
          <p:cNvSpPr>
            <a:spLocks noGrp="1"/>
          </p:cNvSpPr>
          <p:nvPr>
            <p:ph type="sldNum" sz="quarter" idx="12"/>
          </p:nvPr>
        </p:nvSpPr>
        <p:spPr/>
        <p:txBody>
          <a:bodyPr/>
          <a:lstStyle/>
          <a:p>
            <a:fld id="{91282398-6795-448D-A7D5-5E173B797758}" type="slidenum">
              <a:rPr lang="en-CA" smtClean="0"/>
              <a:t>16</a:t>
            </a:fld>
            <a:endParaRPr lang="en-CA" dirty="0"/>
          </a:p>
        </p:txBody>
      </p:sp>
      <p:pic>
        <p:nvPicPr>
          <p:cNvPr id="5" name="Picture 4">
            <a:extLst>
              <a:ext uri="{FF2B5EF4-FFF2-40B4-BE49-F238E27FC236}">
                <a16:creationId xmlns:a16="http://schemas.microsoft.com/office/drawing/2014/main" id="{0977FBCF-0C51-4121-851D-7F1586CE3D9E}"/>
              </a:ext>
            </a:extLst>
          </p:cNvPr>
          <p:cNvPicPr>
            <a:picLocks noChangeAspect="1"/>
          </p:cNvPicPr>
          <p:nvPr/>
        </p:nvPicPr>
        <p:blipFill>
          <a:blip r:embed="rId3"/>
          <a:stretch>
            <a:fillRect/>
          </a:stretch>
        </p:blipFill>
        <p:spPr>
          <a:xfrm>
            <a:off x="605721" y="1644290"/>
            <a:ext cx="3495675" cy="2419350"/>
          </a:xfrm>
          <a:custGeom>
            <a:avLst/>
            <a:gdLst>
              <a:gd name="connsiteX0" fmla="*/ 0 w 3495675"/>
              <a:gd name="connsiteY0" fmla="*/ 0 h 2419350"/>
              <a:gd name="connsiteX1" fmla="*/ 652526 w 3495675"/>
              <a:gd name="connsiteY1" fmla="*/ 0 h 2419350"/>
              <a:gd name="connsiteX2" fmla="*/ 1270095 w 3495675"/>
              <a:gd name="connsiteY2" fmla="*/ 0 h 2419350"/>
              <a:gd name="connsiteX3" fmla="*/ 1852708 w 3495675"/>
              <a:gd name="connsiteY3" fmla="*/ 0 h 2419350"/>
              <a:gd name="connsiteX4" fmla="*/ 2435320 w 3495675"/>
              <a:gd name="connsiteY4" fmla="*/ 0 h 2419350"/>
              <a:gd name="connsiteX5" fmla="*/ 3495675 w 3495675"/>
              <a:gd name="connsiteY5" fmla="*/ 0 h 2419350"/>
              <a:gd name="connsiteX6" fmla="*/ 3495675 w 3495675"/>
              <a:gd name="connsiteY6" fmla="*/ 508064 h 2419350"/>
              <a:gd name="connsiteX7" fmla="*/ 3495675 w 3495675"/>
              <a:gd name="connsiteY7" fmla="*/ 943547 h 2419350"/>
              <a:gd name="connsiteX8" fmla="*/ 3495675 w 3495675"/>
              <a:gd name="connsiteY8" fmla="*/ 1451610 h 2419350"/>
              <a:gd name="connsiteX9" fmla="*/ 3495675 w 3495675"/>
              <a:gd name="connsiteY9" fmla="*/ 1862900 h 2419350"/>
              <a:gd name="connsiteX10" fmla="*/ 3495675 w 3495675"/>
              <a:gd name="connsiteY10" fmla="*/ 2419350 h 2419350"/>
              <a:gd name="connsiteX11" fmla="*/ 2982976 w 3495675"/>
              <a:gd name="connsiteY11" fmla="*/ 2419350 h 2419350"/>
              <a:gd name="connsiteX12" fmla="*/ 2330450 w 3495675"/>
              <a:gd name="connsiteY12" fmla="*/ 2419350 h 2419350"/>
              <a:gd name="connsiteX13" fmla="*/ 1782794 w 3495675"/>
              <a:gd name="connsiteY13" fmla="*/ 2419350 h 2419350"/>
              <a:gd name="connsiteX14" fmla="*/ 1130268 w 3495675"/>
              <a:gd name="connsiteY14" fmla="*/ 2419350 h 2419350"/>
              <a:gd name="connsiteX15" fmla="*/ 617569 w 3495675"/>
              <a:gd name="connsiteY15" fmla="*/ 2419350 h 2419350"/>
              <a:gd name="connsiteX16" fmla="*/ 0 w 3495675"/>
              <a:gd name="connsiteY16" fmla="*/ 2419350 h 2419350"/>
              <a:gd name="connsiteX17" fmla="*/ 0 w 3495675"/>
              <a:gd name="connsiteY17" fmla="*/ 2008061 h 2419350"/>
              <a:gd name="connsiteX18" fmla="*/ 0 w 3495675"/>
              <a:gd name="connsiteY18" fmla="*/ 1596771 h 2419350"/>
              <a:gd name="connsiteX19" fmla="*/ 0 w 3495675"/>
              <a:gd name="connsiteY19" fmla="*/ 1185482 h 2419350"/>
              <a:gd name="connsiteX20" fmla="*/ 0 w 3495675"/>
              <a:gd name="connsiteY20" fmla="*/ 653225 h 2419350"/>
              <a:gd name="connsiteX21" fmla="*/ 0 w 3495675"/>
              <a:gd name="connsiteY21" fmla="*/ 0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5675" h="2419350" fill="none" extrusionOk="0">
                <a:moveTo>
                  <a:pt x="0" y="0"/>
                </a:moveTo>
                <a:cubicBezTo>
                  <a:pt x="293850" y="-42049"/>
                  <a:pt x="394814" y="51838"/>
                  <a:pt x="652526" y="0"/>
                </a:cubicBezTo>
                <a:cubicBezTo>
                  <a:pt x="910238" y="-51838"/>
                  <a:pt x="1067463" y="39077"/>
                  <a:pt x="1270095" y="0"/>
                </a:cubicBezTo>
                <a:cubicBezTo>
                  <a:pt x="1472727" y="-39077"/>
                  <a:pt x="1646167" y="49302"/>
                  <a:pt x="1852708" y="0"/>
                </a:cubicBezTo>
                <a:cubicBezTo>
                  <a:pt x="2059249" y="-49302"/>
                  <a:pt x="2270806" y="21448"/>
                  <a:pt x="2435320" y="0"/>
                </a:cubicBezTo>
                <a:cubicBezTo>
                  <a:pt x="2599834" y="-21448"/>
                  <a:pt x="3163411" y="67296"/>
                  <a:pt x="3495675" y="0"/>
                </a:cubicBezTo>
                <a:cubicBezTo>
                  <a:pt x="3524193" y="116849"/>
                  <a:pt x="3478564" y="374270"/>
                  <a:pt x="3495675" y="508064"/>
                </a:cubicBezTo>
                <a:cubicBezTo>
                  <a:pt x="3512786" y="641858"/>
                  <a:pt x="3446431" y="785495"/>
                  <a:pt x="3495675" y="943547"/>
                </a:cubicBezTo>
                <a:cubicBezTo>
                  <a:pt x="3544919" y="1101599"/>
                  <a:pt x="3441525" y="1268981"/>
                  <a:pt x="3495675" y="1451610"/>
                </a:cubicBezTo>
                <a:cubicBezTo>
                  <a:pt x="3549825" y="1634239"/>
                  <a:pt x="3484225" y="1728228"/>
                  <a:pt x="3495675" y="1862900"/>
                </a:cubicBezTo>
                <a:cubicBezTo>
                  <a:pt x="3507125" y="1997572"/>
                  <a:pt x="3445286" y="2194909"/>
                  <a:pt x="3495675" y="2419350"/>
                </a:cubicBezTo>
                <a:cubicBezTo>
                  <a:pt x="3288761" y="2479853"/>
                  <a:pt x="3231348" y="2415659"/>
                  <a:pt x="2982976" y="2419350"/>
                </a:cubicBezTo>
                <a:cubicBezTo>
                  <a:pt x="2734604" y="2423041"/>
                  <a:pt x="2515306" y="2388385"/>
                  <a:pt x="2330450" y="2419350"/>
                </a:cubicBezTo>
                <a:cubicBezTo>
                  <a:pt x="2145594" y="2450315"/>
                  <a:pt x="1967538" y="2397560"/>
                  <a:pt x="1782794" y="2419350"/>
                </a:cubicBezTo>
                <a:cubicBezTo>
                  <a:pt x="1598050" y="2441140"/>
                  <a:pt x="1264906" y="2412927"/>
                  <a:pt x="1130268" y="2419350"/>
                </a:cubicBezTo>
                <a:cubicBezTo>
                  <a:pt x="995630" y="2425773"/>
                  <a:pt x="723654" y="2410974"/>
                  <a:pt x="617569" y="2419350"/>
                </a:cubicBezTo>
                <a:cubicBezTo>
                  <a:pt x="511484" y="2427726"/>
                  <a:pt x="166690" y="2400082"/>
                  <a:pt x="0" y="2419350"/>
                </a:cubicBezTo>
                <a:cubicBezTo>
                  <a:pt x="-40719" y="2322715"/>
                  <a:pt x="11940" y="2157750"/>
                  <a:pt x="0" y="2008061"/>
                </a:cubicBezTo>
                <a:cubicBezTo>
                  <a:pt x="-11940" y="1858372"/>
                  <a:pt x="41324" y="1735968"/>
                  <a:pt x="0" y="1596771"/>
                </a:cubicBezTo>
                <a:cubicBezTo>
                  <a:pt x="-41324" y="1457574"/>
                  <a:pt x="46285" y="1323773"/>
                  <a:pt x="0" y="1185482"/>
                </a:cubicBezTo>
                <a:cubicBezTo>
                  <a:pt x="-46285" y="1047191"/>
                  <a:pt x="12502" y="772270"/>
                  <a:pt x="0" y="653225"/>
                </a:cubicBezTo>
                <a:cubicBezTo>
                  <a:pt x="-12502" y="534180"/>
                  <a:pt x="43340" y="208875"/>
                  <a:pt x="0" y="0"/>
                </a:cubicBezTo>
                <a:close/>
              </a:path>
              <a:path w="3495675" h="2419350" stroke="0" extrusionOk="0">
                <a:moveTo>
                  <a:pt x="0" y="0"/>
                </a:moveTo>
                <a:cubicBezTo>
                  <a:pt x="180683" y="-64888"/>
                  <a:pt x="286510" y="7849"/>
                  <a:pt x="547656" y="0"/>
                </a:cubicBezTo>
                <a:cubicBezTo>
                  <a:pt x="808802" y="-7849"/>
                  <a:pt x="804111" y="56011"/>
                  <a:pt x="1025398" y="0"/>
                </a:cubicBezTo>
                <a:cubicBezTo>
                  <a:pt x="1246685" y="-56011"/>
                  <a:pt x="1429004" y="50350"/>
                  <a:pt x="1677924" y="0"/>
                </a:cubicBezTo>
                <a:cubicBezTo>
                  <a:pt x="1926844" y="-50350"/>
                  <a:pt x="2000577" y="43380"/>
                  <a:pt x="2225580" y="0"/>
                </a:cubicBezTo>
                <a:cubicBezTo>
                  <a:pt x="2450583" y="-43380"/>
                  <a:pt x="2603668" y="48729"/>
                  <a:pt x="2773235" y="0"/>
                </a:cubicBezTo>
                <a:cubicBezTo>
                  <a:pt x="2942803" y="-48729"/>
                  <a:pt x="3161235" y="26028"/>
                  <a:pt x="3495675" y="0"/>
                </a:cubicBezTo>
                <a:cubicBezTo>
                  <a:pt x="3520791" y="152730"/>
                  <a:pt x="3487340" y="267267"/>
                  <a:pt x="3495675" y="435483"/>
                </a:cubicBezTo>
                <a:cubicBezTo>
                  <a:pt x="3504010" y="603699"/>
                  <a:pt x="3457176" y="765259"/>
                  <a:pt x="3495675" y="919353"/>
                </a:cubicBezTo>
                <a:cubicBezTo>
                  <a:pt x="3534174" y="1073447"/>
                  <a:pt x="3484942" y="1217246"/>
                  <a:pt x="3495675" y="1354836"/>
                </a:cubicBezTo>
                <a:cubicBezTo>
                  <a:pt x="3506408" y="1492426"/>
                  <a:pt x="3449832" y="1664992"/>
                  <a:pt x="3495675" y="1790319"/>
                </a:cubicBezTo>
                <a:cubicBezTo>
                  <a:pt x="3541518" y="1915646"/>
                  <a:pt x="3477928" y="2245169"/>
                  <a:pt x="3495675" y="2419350"/>
                </a:cubicBezTo>
                <a:cubicBezTo>
                  <a:pt x="3294468" y="2440638"/>
                  <a:pt x="3008728" y="2375036"/>
                  <a:pt x="2878106" y="2419350"/>
                </a:cubicBezTo>
                <a:cubicBezTo>
                  <a:pt x="2747484" y="2463664"/>
                  <a:pt x="2422750" y="2368133"/>
                  <a:pt x="2225580" y="2419350"/>
                </a:cubicBezTo>
                <a:cubicBezTo>
                  <a:pt x="2028410" y="2470567"/>
                  <a:pt x="1853958" y="2391529"/>
                  <a:pt x="1573054" y="2419350"/>
                </a:cubicBezTo>
                <a:cubicBezTo>
                  <a:pt x="1292150" y="2447171"/>
                  <a:pt x="1275244" y="2377951"/>
                  <a:pt x="1060355" y="2419350"/>
                </a:cubicBezTo>
                <a:cubicBezTo>
                  <a:pt x="845466" y="2460749"/>
                  <a:pt x="528070" y="2387776"/>
                  <a:pt x="0" y="2419350"/>
                </a:cubicBezTo>
                <a:cubicBezTo>
                  <a:pt x="-9997" y="2171906"/>
                  <a:pt x="13820" y="2107167"/>
                  <a:pt x="0" y="1887093"/>
                </a:cubicBezTo>
                <a:cubicBezTo>
                  <a:pt x="-13820" y="1667019"/>
                  <a:pt x="18977" y="1617692"/>
                  <a:pt x="0" y="1475804"/>
                </a:cubicBezTo>
                <a:cubicBezTo>
                  <a:pt x="-18977" y="1333916"/>
                  <a:pt x="2823" y="1239126"/>
                  <a:pt x="0" y="1040320"/>
                </a:cubicBezTo>
                <a:cubicBezTo>
                  <a:pt x="-2823" y="841514"/>
                  <a:pt x="21451" y="692029"/>
                  <a:pt x="0" y="604837"/>
                </a:cubicBezTo>
                <a:cubicBezTo>
                  <a:pt x="-21451" y="517645"/>
                  <a:pt x="55344" y="244537"/>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cxnSp>
        <p:nvCxnSpPr>
          <p:cNvPr id="11" name="Straight Connector 10">
            <a:extLst>
              <a:ext uri="{FF2B5EF4-FFF2-40B4-BE49-F238E27FC236}">
                <a16:creationId xmlns:a16="http://schemas.microsoft.com/office/drawing/2014/main" id="{30A0B122-8862-4062-9F84-10A17ADA2F48}"/>
              </a:ext>
            </a:extLst>
          </p:cNvPr>
          <p:cNvCxnSpPr>
            <a:cxnSpLocks/>
          </p:cNvCxnSpPr>
          <p:nvPr/>
        </p:nvCxnSpPr>
        <p:spPr>
          <a:xfrm>
            <a:off x="957431" y="3969571"/>
            <a:ext cx="5028019" cy="2523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6F2DAC-F7C7-40E4-B15D-A9A80C5941AD}"/>
              </a:ext>
            </a:extLst>
          </p:cNvPr>
          <p:cNvCxnSpPr>
            <a:cxnSpLocks/>
          </p:cNvCxnSpPr>
          <p:nvPr/>
        </p:nvCxnSpPr>
        <p:spPr>
          <a:xfrm flipV="1">
            <a:off x="957431" y="1362632"/>
            <a:ext cx="5028019" cy="2066369"/>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18475D-94AA-4047-97E7-66D8BA137EDA}"/>
              </a:ext>
            </a:extLst>
          </p:cNvPr>
          <p:cNvPicPr>
            <a:picLocks noChangeAspect="1"/>
          </p:cNvPicPr>
          <p:nvPr/>
        </p:nvPicPr>
        <p:blipFill>
          <a:blip r:embed="rId4"/>
          <a:stretch>
            <a:fillRect/>
          </a:stretch>
        </p:blipFill>
        <p:spPr>
          <a:xfrm>
            <a:off x="5985450" y="1362632"/>
            <a:ext cx="4363406" cy="5130243"/>
          </a:xfrm>
          <a:prstGeom prst="rect">
            <a:avLst/>
          </a:prstGeom>
        </p:spPr>
      </p:pic>
    </p:spTree>
    <p:extLst>
      <p:ext uri="{BB962C8B-B14F-4D97-AF65-F5344CB8AC3E}">
        <p14:creationId xmlns:p14="http://schemas.microsoft.com/office/powerpoint/2010/main" val="272728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Key Components – Dashboard </a:t>
            </a:r>
          </a:p>
        </p:txBody>
      </p:sp>
      <p:sp>
        <p:nvSpPr>
          <p:cNvPr id="3" name="Content Placeholder 2"/>
          <p:cNvSpPr>
            <a:spLocks noGrp="1"/>
          </p:cNvSpPr>
          <p:nvPr>
            <p:ph sz="half" idx="1"/>
          </p:nvPr>
        </p:nvSpPr>
        <p:spPr/>
        <p:txBody>
          <a:bodyPr>
            <a:normAutofit/>
          </a:bodyPr>
          <a:lstStyle/>
          <a:p>
            <a:r>
              <a:rPr lang="en-US" dirty="0">
                <a:solidFill>
                  <a:schemeClr val="accent1"/>
                </a:solidFill>
              </a:rPr>
              <a:t>Expenses </a:t>
            </a:r>
          </a:p>
          <a:p>
            <a:pPr lvl="1"/>
            <a:r>
              <a:rPr lang="en-US" sz="2400" dirty="0">
                <a:solidFill>
                  <a:schemeClr val="accent1"/>
                </a:solidFill>
              </a:rPr>
              <a:t>Waiting Expenses </a:t>
            </a:r>
          </a:p>
          <a:p>
            <a:pPr lvl="1"/>
            <a:r>
              <a:rPr lang="en-US" sz="2400" dirty="0">
                <a:solidFill>
                  <a:schemeClr val="accent1"/>
                </a:solidFill>
              </a:rPr>
              <a:t>Unverified Expenses </a:t>
            </a:r>
          </a:p>
          <a:p>
            <a:pPr lvl="1"/>
            <a:r>
              <a:rPr lang="en-US" sz="2400" dirty="0">
                <a:solidFill>
                  <a:schemeClr val="accent1"/>
                </a:solidFill>
              </a:rPr>
              <a:t>Unverified transfers</a:t>
            </a:r>
          </a:p>
          <a:p>
            <a:pPr lvl="1"/>
            <a:r>
              <a:rPr lang="en-US" sz="2400" dirty="0">
                <a:solidFill>
                  <a:schemeClr val="accent1"/>
                </a:solidFill>
              </a:rPr>
              <a:t>Total Expenses </a:t>
            </a:r>
          </a:p>
          <a:p>
            <a:endParaRPr lang="en-US" sz="2400" dirty="0">
              <a:solidFill>
                <a:schemeClr val="accent1"/>
              </a:solidFill>
              <a:latin typeface="+mj-lt"/>
            </a:endParaRPr>
          </a:p>
        </p:txBody>
      </p:sp>
      <p:sp>
        <p:nvSpPr>
          <p:cNvPr id="5" name="Content Placeholder 4">
            <a:extLst>
              <a:ext uri="{FF2B5EF4-FFF2-40B4-BE49-F238E27FC236}">
                <a16:creationId xmlns:a16="http://schemas.microsoft.com/office/drawing/2014/main" id="{C38CCCC1-AB4E-41CA-8674-2CEC386F7C11}"/>
              </a:ext>
            </a:extLst>
          </p:cNvPr>
          <p:cNvSpPr>
            <a:spLocks noGrp="1"/>
          </p:cNvSpPr>
          <p:nvPr>
            <p:ph sz="half" idx="2"/>
          </p:nvPr>
        </p:nvSpPr>
        <p:spPr/>
        <p:txBody>
          <a:bodyPr>
            <a:normAutofit/>
          </a:bodyPr>
          <a:lstStyle/>
          <a:p>
            <a:r>
              <a:rPr lang="en-US" dirty="0">
                <a:solidFill>
                  <a:schemeClr val="accent1"/>
                </a:solidFill>
              </a:rPr>
              <a:t>Revenue</a:t>
            </a:r>
          </a:p>
          <a:p>
            <a:pPr lvl="1"/>
            <a:r>
              <a:rPr lang="en-US" sz="2400" dirty="0">
                <a:solidFill>
                  <a:schemeClr val="accent1"/>
                </a:solidFill>
              </a:rPr>
              <a:t>Waiting Revenue </a:t>
            </a:r>
          </a:p>
          <a:p>
            <a:pPr lvl="1"/>
            <a:r>
              <a:rPr lang="en-US" sz="2400" dirty="0">
                <a:solidFill>
                  <a:schemeClr val="accent1"/>
                </a:solidFill>
              </a:rPr>
              <a:t>Unverified Revenue</a:t>
            </a:r>
          </a:p>
          <a:p>
            <a:pPr lvl="1"/>
            <a:r>
              <a:rPr lang="en-US" sz="2400" dirty="0">
                <a:solidFill>
                  <a:schemeClr val="accent1"/>
                </a:solidFill>
              </a:rPr>
              <a:t>Unverified transfers </a:t>
            </a:r>
          </a:p>
          <a:p>
            <a:pPr lvl="1"/>
            <a:r>
              <a:rPr lang="en-US" sz="2400" dirty="0">
                <a:solidFill>
                  <a:schemeClr val="accent1"/>
                </a:solidFill>
              </a:rPr>
              <a:t>Total Revenue  </a:t>
            </a:r>
          </a:p>
          <a:p>
            <a:endParaRPr lang="en-CA" dirty="0"/>
          </a:p>
        </p:txBody>
      </p:sp>
      <p:sp>
        <p:nvSpPr>
          <p:cNvPr id="4" name="Slide Number Placeholder 3"/>
          <p:cNvSpPr>
            <a:spLocks noGrp="1"/>
          </p:cNvSpPr>
          <p:nvPr>
            <p:ph type="sldNum" sz="quarter" idx="12"/>
          </p:nvPr>
        </p:nvSpPr>
        <p:spPr/>
        <p:txBody>
          <a:bodyPr/>
          <a:lstStyle/>
          <a:p>
            <a:fld id="{91282398-6795-448D-A7D5-5E173B797758}" type="slidenum">
              <a:rPr lang="en-CA" smtClean="0"/>
              <a:t>17</a:t>
            </a:fld>
            <a:endParaRPr lang="en-CA" dirty="0"/>
          </a:p>
        </p:txBody>
      </p:sp>
    </p:spTree>
    <p:extLst>
      <p:ext uri="{BB962C8B-B14F-4D97-AF65-F5344CB8AC3E}">
        <p14:creationId xmlns:p14="http://schemas.microsoft.com/office/powerpoint/2010/main" val="214524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Dashboard</a:t>
            </a:r>
          </a:p>
        </p:txBody>
      </p:sp>
      <p:sp>
        <p:nvSpPr>
          <p:cNvPr id="4" name="Slide Number Placeholder 3">
            <a:extLst>
              <a:ext uri="{FF2B5EF4-FFF2-40B4-BE49-F238E27FC236}">
                <a16:creationId xmlns:a16="http://schemas.microsoft.com/office/drawing/2014/main" id="{29ED7308-96AB-4E99-952C-3A51420F8DDC}"/>
              </a:ext>
            </a:extLst>
          </p:cNvPr>
          <p:cNvSpPr>
            <a:spLocks noGrp="1"/>
          </p:cNvSpPr>
          <p:nvPr>
            <p:ph type="sldNum" sz="quarter" idx="12"/>
          </p:nvPr>
        </p:nvSpPr>
        <p:spPr/>
        <p:txBody>
          <a:bodyPr/>
          <a:lstStyle/>
          <a:p>
            <a:fld id="{91282398-6795-448D-A7D5-5E173B797758}" type="slidenum">
              <a:rPr lang="en-CA" smtClean="0"/>
              <a:t>18</a:t>
            </a:fld>
            <a:endParaRPr lang="en-CA" dirty="0"/>
          </a:p>
        </p:txBody>
      </p:sp>
      <p:pic>
        <p:nvPicPr>
          <p:cNvPr id="5" name="Picture 4">
            <a:extLst>
              <a:ext uri="{FF2B5EF4-FFF2-40B4-BE49-F238E27FC236}">
                <a16:creationId xmlns:a16="http://schemas.microsoft.com/office/drawing/2014/main" id="{AD064DF2-98D3-473D-8148-F4128A2D77C9}"/>
              </a:ext>
            </a:extLst>
          </p:cNvPr>
          <p:cNvPicPr>
            <a:picLocks noChangeAspect="1"/>
          </p:cNvPicPr>
          <p:nvPr/>
        </p:nvPicPr>
        <p:blipFill>
          <a:blip r:embed="rId3"/>
          <a:stretch>
            <a:fillRect/>
          </a:stretch>
        </p:blipFill>
        <p:spPr>
          <a:xfrm>
            <a:off x="1228725" y="1254124"/>
            <a:ext cx="10125075" cy="5467350"/>
          </a:xfrm>
          <a:prstGeom prst="rect">
            <a:avLst/>
          </a:prstGeom>
        </p:spPr>
      </p:pic>
    </p:spTree>
    <p:extLst>
      <p:ext uri="{BB962C8B-B14F-4D97-AF65-F5344CB8AC3E}">
        <p14:creationId xmlns:p14="http://schemas.microsoft.com/office/powerpoint/2010/main" val="221158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Dashboard</a:t>
            </a:r>
          </a:p>
        </p:txBody>
      </p:sp>
      <p:sp>
        <p:nvSpPr>
          <p:cNvPr id="4" name="Slide Number Placeholder 3">
            <a:extLst>
              <a:ext uri="{FF2B5EF4-FFF2-40B4-BE49-F238E27FC236}">
                <a16:creationId xmlns:a16="http://schemas.microsoft.com/office/drawing/2014/main" id="{29ED7308-96AB-4E99-952C-3A51420F8DDC}"/>
              </a:ext>
            </a:extLst>
          </p:cNvPr>
          <p:cNvSpPr>
            <a:spLocks noGrp="1"/>
          </p:cNvSpPr>
          <p:nvPr>
            <p:ph type="sldNum" sz="quarter" idx="12"/>
          </p:nvPr>
        </p:nvSpPr>
        <p:spPr/>
        <p:txBody>
          <a:bodyPr/>
          <a:lstStyle/>
          <a:p>
            <a:fld id="{91282398-6795-448D-A7D5-5E173B797758}" type="slidenum">
              <a:rPr lang="en-CA" smtClean="0"/>
              <a:t>19</a:t>
            </a:fld>
            <a:endParaRPr lang="en-CA" dirty="0"/>
          </a:p>
        </p:txBody>
      </p:sp>
      <p:pic>
        <p:nvPicPr>
          <p:cNvPr id="20" name="Picture 19" descr="A screenshot of a cell phone&#10;&#10;Description automatically generated">
            <a:extLst>
              <a:ext uri="{FF2B5EF4-FFF2-40B4-BE49-F238E27FC236}">
                <a16:creationId xmlns:a16="http://schemas.microsoft.com/office/drawing/2014/main" id="{7A192722-7588-4997-BA59-3742E9729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433" y="1244906"/>
            <a:ext cx="8391525" cy="5629275"/>
          </a:xfrm>
          <a:prstGeom prst="rect">
            <a:avLst/>
          </a:prstGeom>
        </p:spPr>
      </p:pic>
      <p:cxnSp>
        <p:nvCxnSpPr>
          <p:cNvPr id="22" name="Straight Arrow Connector 21">
            <a:extLst>
              <a:ext uri="{FF2B5EF4-FFF2-40B4-BE49-F238E27FC236}">
                <a16:creationId xmlns:a16="http://schemas.microsoft.com/office/drawing/2014/main" id="{33F9AB7E-9085-48C1-86DE-4A2B1B7EC46D}"/>
              </a:ext>
            </a:extLst>
          </p:cNvPr>
          <p:cNvCxnSpPr/>
          <p:nvPr/>
        </p:nvCxnSpPr>
        <p:spPr>
          <a:xfrm flipH="1">
            <a:off x="10265790" y="1593130"/>
            <a:ext cx="1667130" cy="87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94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Welcome</a:t>
            </a:r>
          </a:p>
        </p:txBody>
      </p:sp>
      <p:sp>
        <p:nvSpPr>
          <p:cNvPr id="3" name="Subtitle 2"/>
          <p:cNvSpPr>
            <a:spLocks noGrp="1"/>
          </p:cNvSpPr>
          <p:nvPr>
            <p:ph type="subTitle" idx="1"/>
          </p:nvPr>
        </p:nvSpPr>
        <p:spPr/>
        <p:txBody>
          <a:bodyPr/>
          <a:lstStyle/>
          <a:p>
            <a:r>
              <a:rPr lang="en-US" dirty="0"/>
              <a:t>Introduction and Overview</a:t>
            </a:r>
          </a:p>
        </p:txBody>
      </p:sp>
    </p:spTree>
    <p:extLst>
      <p:ext uri="{BB962C8B-B14F-4D97-AF65-F5344CB8AC3E}">
        <p14:creationId xmlns:p14="http://schemas.microsoft.com/office/powerpoint/2010/main" val="3260074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Revenues</a:t>
            </a:r>
          </a:p>
        </p:txBody>
      </p:sp>
    </p:spTree>
    <p:extLst>
      <p:ext uri="{BB962C8B-B14F-4D97-AF65-F5344CB8AC3E}">
        <p14:creationId xmlns:p14="http://schemas.microsoft.com/office/powerpoint/2010/main" val="2314734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a:t>
            </a:r>
          </a:p>
        </p:txBody>
      </p:sp>
      <p:sp>
        <p:nvSpPr>
          <p:cNvPr id="3" name="Content Placeholder 2"/>
          <p:cNvSpPr>
            <a:spLocks noGrp="1"/>
          </p:cNvSpPr>
          <p:nvPr>
            <p:ph idx="1"/>
          </p:nvPr>
        </p:nvSpPr>
        <p:spPr>
          <a:xfrm>
            <a:off x="838200" y="2204720"/>
            <a:ext cx="10515600" cy="4080191"/>
          </a:xfrm>
        </p:spPr>
        <p:txBody>
          <a:bodyPr/>
          <a:lstStyle/>
          <a:p>
            <a:r>
              <a:rPr lang="en-US" dirty="0">
                <a:solidFill>
                  <a:schemeClr val="accent1"/>
                </a:solidFill>
                <a:latin typeface="+mj-lt"/>
              </a:rPr>
              <a:t>Deposits</a:t>
            </a:r>
          </a:p>
          <a:p>
            <a:pPr lvl="1"/>
            <a:r>
              <a:rPr lang="en-US" dirty="0">
                <a:solidFill>
                  <a:schemeClr val="accent1"/>
                </a:solidFill>
                <a:latin typeface="+mj-lt"/>
              </a:rPr>
              <a:t>One Deposit slip should be used for all revenue types. Don’t use one deposit slip for cookie money, another for dues etc.  </a:t>
            </a:r>
          </a:p>
          <a:p>
            <a:r>
              <a:rPr lang="en-US" dirty="0">
                <a:solidFill>
                  <a:schemeClr val="accent1"/>
                </a:solidFill>
                <a:latin typeface="+mj-lt"/>
              </a:rPr>
              <a:t>Online Payments   (</a:t>
            </a:r>
            <a:r>
              <a:rPr lang="en-US" i="1" dirty="0">
                <a:solidFill>
                  <a:schemeClr val="accent1"/>
                </a:solidFill>
                <a:latin typeface="+mj-lt"/>
              </a:rPr>
              <a:t>Coming soon</a:t>
            </a:r>
            <a:r>
              <a:rPr lang="en-US" dirty="0">
                <a:solidFill>
                  <a:schemeClr val="accent1"/>
                </a:solidFill>
                <a:latin typeface="+mj-lt"/>
              </a:rPr>
              <a:t>)</a:t>
            </a:r>
          </a:p>
          <a:p>
            <a:pPr lvl="1"/>
            <a:r>
              <a:rPr lang="en-US" dirty="0">
                <a:solidFill>
                  <a:schemeClr val="accent1"/>
                </a:solidFill>
                <a:latin typeface="+mj-lt"/>
              </a:rPr>
              <a:t>Made by parents, Guiders</a:t>
            </a:r>
          </a:p>
          <a:p>
            <a:r>
              <a:rPr lang="en-US" dirty="0">
                <a:solidFill>
                  <a:schemeClr val="accent1"/>
                </a:solidFill>
                <a:latin typeface="+mj-lt"/>
              </a:rPr>
              <a:t>Transfers </a:t>
            </a:r>
          </a:p>
          <a:p>
            <a:pPr lvl="1"/>
            <a:r>
              <a:rPr lang="en-US" dirty="0">
                <a:solidFill>
                  <a:schemeClr val="accent1"/>
                </a:solidFill>
                <a:latin typeface="+mj-lt"/>
              </a:rPr>
              <a:t>From other Units</a:t>
            </a:r>
          </a:p>
          <a:p>
            <a:pPr lvl="1"/>
            <a:r>
              <a:rPr lang="en-US" dirty="0">
                <a:solidFill>
                  <a:schemeClr val="accent1"/>
                </a:solidFill>
                <a:latin typeface="+mj-lt"/>
              </a:rPr>
              <a:t>Unit portion of Registration Fees </a:t>
            </a:r>
          </a:p>
          <a:p>
            <a:pPr lvl="1"/>
            <a:endParaRPr lang="en-US" dirty="0">
              <a:solidFill>
                <a:schemeClr val="accent1"/>
              </a:solidFill>
              <a:latin typeface="+mj-lt"/>
            </a:endParaRPr>
          </a:p>
          <a:p>
            <a:pPr marL="0" indent="0">
              <a:buNone/>
            </a:pPr>
            <a:r>
              <a:rPr lang="en-US" dirty="0">
                <a:solidFill>
                  <a:srgbClr val="005B94"/>
                </a:solidFill>
                <a:latin typeface="+mj-lt"/>
              </a:rPr>
              <a:t>All revenue is uploaded automatically. Nothing needs to be input by the treasurer.</a:t>
            </a:r>
          </a:p>
          <a:p>
            <a:pPr marL="0" indent="0">
              <a:buNone/>
            </a:pPr>
            <a:endParaRPr lang="en-US" dirty="0">
              <a:solidFill>
                <a:schemeClr val="accent1"/>
              </a:solidFill>
              <a:latin typeface="+mj-lt"/>
            </a:endParaRPr>
          </a:p>
        </p:txBody>
      </p:sp>
      <p:sp>
        <p:nvSpPr>
          <p:cNvPr id="5" name="Text Placeholder 4"/>
          <p:cNvSpPr>
            <a:spLocks noGrp="1"/>
          </p:cNvSpPr>
          <p:nvPr>
            <p:ph type="body" sz="quarter" idx="13"/>
          </p:nvPr>
        </p:nvSpPr>
        <p:spPr/>
        <p:txBody>
          <a:bodyPr/>
          <a:lstStyle/>
          <a:p>
            <a:r>
              <a:rPr lang="en-US" dirty="0">
                <a:latin typeface="+mj-lt"/>
              </a:rPr>
              <a:t>What will show up in my unit’s revenue?</a:t>
            </a:r>
          </a:p>
        </p:txBody>
      </p:sp>
      <p:sp>
        <p:nvSpPr>
          <p:cNvPr id="7" name="Slide Number Placeholder 6">
            <a:extLst>
              <a:ext uri="{FF2B5EF4-FFF2-40B4-BE49-F238E27FC236}">
                <a16:creationId xmlns:a16="http://schemas.microsoft.com/office/drawing/2014/main" id="{AE204A86-6DF3-475B-B297-8DCBB3AF717F}"/>
              </a:ext>
            </a:extLst>
          </p:cNvPr>
          <p:cNvSpPr>
            <a:spLocks noGrp="1"/>
          </p:cNvSpPr>
          <p:nvPr>
            <p:ph type="sldNum" sz="quarter" idx="12"/>
          </p:nvPr>
        </p:nvSpPr>
        <p:spPr/>
        <p:txBody>
          <a:bodyPr/>
          <a:lstStyle/>
          <a:p>
            <a:fld id="{91282398-6795-448D-A7D5-5E173B797758}" type="slidenum">
              <a:rPr lang="en-CA" smtClean="0"/>
              <a:t>21</a:t>
            </a:fld>
            <a:endParaRPr lang="en-CA" dirty="0"/>
          </a:p>
        </p:txBody>
      </p:sp>
    </p:spTree>
    <p:extLst>
      <p:ext uri="{BB962C8B-B14F-4D97-AF65-F5344CB8AC3E}">
        <p14:creationId xmlns:p14="http://schemas.microsoft.com/office/powerpoint/2010/main" val="82085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a:t>
            </a:r>
          </a:p>
        </p:txBody>
      </p:sp>
      <p:sp>
        <p:nvSpPr>
          <p:cNvPr id="3" name="Content Placeholder 2"/>
          <p:cNvSpPr>
            <a:spLocks noGrp="1"/>
          </p:cNvSpPr>
          <p:nvPr>
            <p:ph idx="1"/>
          </p:nvPr>
        </p:nvSpPr>
        <p:spPr>
          <a:xfrm>
            <a:off x="838200" y="2204720"/>
            <a:ext cx="10515600" cy="4080191"/>
          </a:xfrm>
        </p:spPr>
        <p:txBody>
          <a:bodyPr/>
          <a:lstStyle/>
          <a:p>
            <a:r>
              <a:rPr lang="en-US" dirty="0">
                <a:solidFill>
                  <a:srgbClr val="005B94"/>
                </a:solidFill>
                <a:latin typeface="+mj-lt"/>
              </a:rPr>
              <a:t>Revenue must be verified and allocated based on the revenue type </a:t>
            </a:r>
          </a:p>
          <a:p>
            <a:r>
              <a:rPr lang="en-US" dirty="0">
                <a:solidFill>
                  <a:srgbClr val="005B94"/>
                </a:solidFill>
                <a:latin typeface="+mj-lt"/>
              </a:rPr>
              <a:t>Deposit slips must have your Initials, the date and the Transaction ID# written on the front before scanning</a:t>
            </a:r>
          </a:p>
          <a:p>
            <a:r>
              <a:rPr lang="en-US" dirty="0">
                <a:solidFill>
                  <a:srgbClr val="005B94"/>
                </a:solidFill>
                <a:latin typeface="+mj-lt"/>
              </a:rPr>
              <a:t>Scan, save the file to attach it to the transaction. The file type can be pdf, jpeg, gif, xlsx, docx. The file size limit is 15 MB.</a:t>
            </a:r>
            <a:r>
              <a:rPr lang="en-CA" dirty="0"/>
              <a:t> </a:t>
            </a:r>
            <a:endParaRPr lang="en-US" dirty="0">
              <a:solidFill>
                <a:srgbClr val="005B94"/>
              </a:solidFill>
              <a:latin typeface="+mj-lt"/>
            </a:endParaRPr>
          </a:p>
          <a:p>
            <a:r>
              <a:rPr lang="en-US" dirty="0">
                <a:solidFill>
                  <a:srgbClr val="005B94"/>
                </a:solidFill>
                <a:latin typeface="+mj-lt"/>
              </a:rPr>
              <a:t>Taxes must be extracted </a:t>
            </a:r>
            <a:r>
              <a:rPr lang="en-US" dirty="0">
                <a:solidFill>
                  <a:schemeClr val="accent1"/>
                </a:solidFill>
                <a:latin typeface="+mj-lt"/>
              </a:rPr>
              <a:t>if it is for a taxable activity</a:t>
            </a:r>
          </a:p>
        </p:txBody>
      </p:sp>
      <p:sp>
        <p:nvSpPr>
          <p:cNvPr id="5" name="Text Placeholder 4"/>
          <p:cNvSpPr>
            <a:spLocks noGrp="1"/>
          </p:cNvSpPr>
          <p:nvPr>
            <p:ph type="body" sz="quarter" idx="13"/>
          </p:nvPr>
        </p:nvSpPr>
        <p:spPr/>
        <p:txBody>
          <a:bodyPr/>
          <a:lstStyle/>
          <a:p>
            <a:r>
              <a:rPr lang="en-US" dirty="0">
                <a:latin typeface="+mj-lt"/>
              </a:rPr>
              <a:t>What do I do with Revenue transactions?</a:t>
            </a:r>
          </a:p>
        </p:txBody>
      </p:sp>
      <p:sp>
        <p:nvSpPr>
          <p:cNvPr id="6" name="Slide Number Placeholder 5">
            <a:extLst>
              <a:ext uri="{FF2B5EF4-FFF2-40B4-BE49-F238E27FC236}">
                <a16:creationId xmlns:a16="http://schemas.microsoft.com/office/drawing/2014/main" id="{5368E765-E08D-4C9F-8AFA-825D2D55D142}"/>
              </a:ext>
            </a:extLst>
          </p:cNvPr>
          <p:cNvSpPr>
            <a:spLocks noGrp="1"/>
          </p:cNvSpPr>
          <p:nvPr>
            <p:ph type="sldNum" sz="quarter" idx="12"/>
          </p:nvPr>
        </p:nvSpPr>
        <p:spPr/>
        <p:txBody>
          <a:bodyPr/>
          <a:lstStyle/>
          <a:p>
            <a:fld id="{91282398-6795-448D-A7D5-5E173B797758}" type="slidenum">
              <a:rPr lang="en-CA" smtClean="0"/>
              <a:t>22</a:t>
            </a:fld>
            <a:endParaRPr lang="en-CA" dirty="0"/>
          </a:p>
        </p:txBody>
      </p:sp>
    </p:spTree>
    <p:extLst>
      <p:ext uri="{BB962C8B-B14F-4D97-AF65-F5344CB8AC3E}">
        <p14:creationId xmlns:p14="http://schemas.microsoft.com/office/powerpoint/2010/main" val="3112579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a:t>
            </a:r>
          </a:p>
        </p:txBody>
      </p:sp>
      <p:sp>
        <p:nvSpPr>
          <p:cNvPr id="4" name="Content Placeholder 3"/>
          <p:cNvSpPr>
            <a:spLocks noGrp="1"/>
          </p:cNvSpPr>
          <p:nvPr>
            <p:ph sz="half" idx="4294967295"/>
          </p:nvPr>
        </p:nvSpPr>
        <p:spPr>
          <a:xfrm>
            <a:off x="838201" y="2254004"/>
            <a:ext cx="4414520" cy="3684588"/>
          </a:xfrm>
        </p:spPr>
        <p:txBody>
          <a:bodyPr/>
          <a:lstStyle/>
          <a:p>
            <a:pPr>
              <a:buFont typeface="Wingdings" panose="05000000000000000000" pitchFamily="2" charset="2"/>
              <a:buChar char="ü"/>
            </a:pPr>
            <a:r>
              <a:rPr lang="en-CA" altLang="en-US" sz="2400" dirty="0">
                <a:solidFill>
                  <a:schemeClr val="accent1"/>
                </a:solidFill>
                <a:latin typeface="+mj-lt"/>
              </a:rPr>
              <a:t>Deposit ALL cash and cheques received promptly </a:t>
            </a:r>
          </a:p>
          <a:p>
            <a:pPr>
              <a:buFont typeface="Wingdings" panose="05000000000000000000" pitchFamily="2" charset="2"/>
              <a:buChar char="ü"/>
            </a:pPr>
            <a:r>
              <a:rPr lang="en-CA" altLang="en-US" sz="2400" dirty="0">
                <a:latin typeface="+mj-lt"/>
              </a:rPr>
              <a:t>Allocate </a:t>
            </a:r>
            <a:r>
              <a:rPr lang="en-CA" altLang="en-US" sz="2400" dirty="0">
                <a:solidFill>
                  <a:schemeClr val="accent1"/>
                </a:solidFill>
                <a:latin typeface="+mj-lt"/>
              </a:rPr>
              <a:t>online payments promptly</a:t>
            </a:r>
          </a:p>
          <a:p>
            <a:endParaRPr lang="en-US" dirty="0">
              <a:solidFill>
                <a:schemeClr val="accent1"/>
              </a:solidFill>
              <a:latin typeface="+mj-lt"/>
            </a:endParaRPr>
          </a:p>
        </p:txBody>
      </p:sp>
      <p:sp>
        <p:nvSpPr>
          <p:cNvPr id="6" name="Content Placeholder 5"/>
          <p:cNvSpPr>
            <a:spLocks noGrp="1"/>
          </p:cNvSpPr>
          <p:nvPr>
            <p:ph sz="quarter" idx="4294967295"/>
          </p:nvPr>
        </p:nvSpPr>
        <p:spPr>
          <a:xfrm>
            <a:off x="5828199" y="2272808"/>
            <a:ext cx="5525601" cy="3684588"/>
          </a:xfrm>
        </p:spPr>
        <p:txBody>
          <a:bodyPr/>
          <a:lstStyle/>
          <a:p>
            <a:pPr lvl="1">
              <a:buFont typeface="Wingdings" panose="05000000000000000000" pitchFamily="2" charset="2"/>
              <a:buChar char="û"/>
            </a:pPr>
            <a:r>
              <a:rPr lang="en-CA" altLang="en-US" sz="2400" dirty="0">
                <a:solidFill>
                  <a:schemeClr val="accent1"/>
                </a:solidFill>
                <a:latin typeface="+mj-lt"/>
              </a:rPr>
              <a:t>Keep some out for “petty cash”</a:t>
            </a:r>
          </a:p>
          <a:p>
            <a:pPr lvl="1">
              <a:buFont typeface="Wingdings" panose="05000000000000000000" pitchFamily="2" charset="2"/>
              <a:buChar char="û"/>
            </a:pPr>
            <a:r>
              <a:rPr lang="en-CA" altLang="en-US" sz="2400" dirty="0">
                <a:solidFill>
                  <a:schemeClr val="accent1"/>
                </a:solidFill>
                <a:latin typeface="+mj-lt"/>
              </a:rPr>
              <a:t>Deposit monetary donations for which a charitable receipt is required</a:t>
            </a:r>
          </a:p>
          <a:p>
            <a:pPr lvl="1">
              <a:buFont typeface="Wingdings" panose="05000000000000000000" pitchFamily="2" charset="2"/>
              <a:buChar char="û"/>
            </a:pPr>
            <a:r>
              <a:rPr lang="en-CA" altLang="en-US" dirty="0">
                <a:latin typeface="+mj-lt"/>
              </a:rPr>
              <a:t>Deposit membership fees paid by cheque or money order. </a:t>
            </a:r>
            <a:endParaRPr lang="en-CA" altLang="en-US" sz="2400" dirty="0">
              <a:solidFill>
                <a:schemeClr val="accent1"/>
              </a:solidFill>
              <a:latin typeface="+mj-lt"/>
            </a:endParaRPr>
          </a:p>
          <a:p>
            <a:pPr marL="0" indent="0">
              <a:buNone/>
            </a:pPr>
            <a:endParaRPr lang="en-US" dirty="0">
              <a:latin typeface="+mj-lt"/>
            </a:endParaRPr>
          </a:p>
        </p:txBody>
      </p:sp>
      <p:graphicFrame>
        <p:nvGraphicFramePr>
          <p:cNvPr id="9" name="Table 8"/>
          <p:cNvGraphicFramePr>
            <a:graphicFrameLocks noGrp="1"/>
          </p:cNvGraphicFramePr>
          <p:nvPr/>
        </p:nvGraphicFramePr>
        <p:xfrm>
          <a:off x="838200" y="1681163"/>
          <a:ext cx="4668520" cy="457200"/>
        </p:xfrm>
        <a:graphic>
          <a:graphicData uri="http://schemas.openxmlformats.org/drawingml/2006/table">
            <a:tbl>
              <a:tblPr firstRow="1" bandRow="1">
                <a:tableStyleId>{5C22544A-7EE6-4342-B048-85BDC9FD1C3A}</a:tableStyleId>
              </a:tblPr>
              <a:tblGrid>
                <a:gridCol w="4668520">
                  <a:extLst>
                    <a:ext uri="{9D8B030D-6E8A-4147-A177-3AD203B41FA5}">
                      <a16:colId xmlns:a16="http://schemas.microsoft.com/office/drawing/2014/main" val="1063756576"/>
                    </a:ext>
                  </a:extLst>
                </a:gridCol>
              </a:tblGrid>
              <a:tr h="370840">
                <a:tc>
                  <a:txBody>
                    <a:bodyPr/>
                    <a:lstStyle/>
                    <a:p>
                      <a:r>
                        <a:rPr lang="en-US" sz="2400" dirty="0">
                          <a:latin typeface="+mj-lt"/>
                        </a:rPr>
                        <a:t>DO</a:t>
                      </a:r>
                    </a:p>
                  </a:txBody>
                  <a:tcPr/>
                </a:tc>
                <a:extLst>
                  <a:ext uri="{0D108BD9-81ED-4DB2-BD59-A6C34878D82A}">
                    <a16:rowId xmlns:a16="http://schemas.microsoft.com/office/drawing/2014/main" val="328171033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637441335"/>
              </p:ext>
            </p:extLst>
          </p:nvPr>
        </p:nvGraphicFramePr>
        <p:xfrm>
          <a:off x="6345069" y="1681467"/>
          <a:ext cx="5008731" cy="462597"/>
        </p:xfrm>
        <a:graphic>
          <a:graphicData uri="http://schemas.openxmlformats.org/drawingml/2006/table">
            <a:tbl>
              <a:tblPr firstRow="1" bandRow="1">
                <a:tableStyleId>{5C22544A-7EE6-4342-B048-85BDC9FD1C3A}</a:tableStyleId>
              </a:tblPr>
              <a:tblGrid>
                <a:gridCol w="5008731">
                  <a:extLst>
                    <a:ext uri="{9D8B030D-6E8A-4147-A177-3AD203B41FA5}">
                      <a16:colId xmlns:a16="http://schemas.microsoft.com/office/drawing/2014/main" val="1063756576"/>
                    </a:ext>
                  </a:extLst>
                </a:gridCol>
              </a:tblGrid>
              <a:tr h="462597">
                <a:tc>
                  <a:txBody>
                    <a:bodyPr/>
                    <a:lstStyle/>
                    <a:p>
                      <a:r>
                        <a:rPr lang="en-US" sz="2400" dirty="0">
                          <a:latin typeface="+mj-lt"/>
                        </a:rPr>
                        <a:t>DON’T</a:t>
                      </a:r>
                    </a:p>
                  </a:txBody>
                  <a:tcPr/>
                </a:tc>
                <a:extLst>
                  <a:ext uri="{0D108BD9-81ED-4DB2-BD59-A6C34878D82A}">
                    <a16:rowId xmlns:a16="http://schemas.microsoft.com/office/drawing/2014/main" val="3281710334"/>
                  </a:ext>
                </a:extLst>
              </a:tr>
            </a:tbl>
          </a:graphicData>
        </a:graphic>
      </p:graphicFrame>
      <p:sp>
        <p:nvSpPr>
          <p:cNvPr id="5" name="Slide Number Placeholder 4">
            <a:extLst>
              <a:ext uri="{FF2B5EF4-FFF2-40B4-BE49-F238E27FC236}">
                <a16:creationId xmlns:a16="http://schemas.microsoft.com/office/drawing/2014/main" id="{9BC69551-BE4F-40E9-A062-62508391B63F}"/>
              </a:ext>
            </a:extLst>
          </p:cNvPr>
          <p:cNvSpPr>
            <a:spLocks noGrp="1"/>
          </p:cNvSpPr>
          <p:nvPr>
            <p:ph type="sldNum" sz="quarter" idx="12"/>
          </p:nvPr>
        </p:nvSpPr>
        <p:spPr/>
        <p:txBody>
          <a:bodyPr/>
          <a:lstStyle/>
          <a:p>
            <a:fld id="{91282398-6795-448D-A7D5-5E173B797758}" type="slidenum">
              <a:rPr lang="en-CA" smtClean="0"/>
              <a:t>23</a:t>
            </a:fld>
            <a:endParaRPr lang="en-CA" dirty="0"/>
          </a:p>
        </p:txBody>
      </p:sp>
      <p:sp>
        <p:nvSpPr>
          <p:cNvPr id="8" name="TextBox 7">
            <a:extLst>
              <a:ext uri="{FF2B5EF4-FFF2-40B4-BE49-F238E27FC236}">
                <a16:creationId xmlns:a16="http://schemas.microsoft.com/office/drawing/2014/main" id="{F708A0ED-C02E-460A-BB42-7316B412DDDB}"/>
              </a:ext>
            </a:extLst>
          </p:cNvPr>
          <p:cNvSpPr txBox="1"/>
          <p:nvPr/>
        </p:nvSpPr>
        <p:spPr>
          <a:xfrm>
            <a:off x="2245834" y="5053594"/>
            <a:ext cx="7164729" cy="923330"/>
          </a:xfrm>
          <a:prstGeom prst="rect">
            <a:avLst/>
          </a:prstGeom>
          <a:noFill/>
          <a:ln>
            <a:solidFill>
              <a:schemeClr val="tx1"/>
            </a:solidFill>
          </a:ln>
        </p:spPr>
        <p:txBody>
          <a:bodyPr wrap="square" rtlCol="0">
            <a:spAutoFit/>
          </a:bodyPr>
          <a:lstStyle/>
          <a:p>
            <a:r>
              <a:rPr lang="en-US" dirty="0">
                <a:solidFill>
                  <a:schemeClr val="accent1"/>
                </a:solidFill>
                <a:latin typeface="+mj-lt"/>
              </a:rPr>
              <a:t>Note: After the Treasurer completes the Unified banking authorizations form, the Treasurer will be mailed pre-printed deposits slips to be used.  Do not share them with another unit as they are unique to your unit.</a:t>
            </a:r>
          </a:p>
        </p:txBody>
      </p:sp>
    </p:spTree>
    <p:extLst>
      <p:ext uri="{BB962C8B-B14F-4D97-AF65-F5344CB8AC3E}">
        <p14:creationId xmlns:p14="http://schemas.microsoft.com/office/powerpoint/2010/main" val="142867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779"/>
          </a:xfrm>
        </p:spPr>
        <p:txBody>
          <a:bodyPr/>
          <a:lstStyle/>
          <a:p>
            <a:r>
              <a:rPr lang="en-US" dirty="0">
                <a:solidFill>
                  <a:srgbClr val="005B94"/>
                </a:solidFill>
              </a:rPr>
              <a:t>Revenues</a:t>
            </a:r>
          </a:p>
        </p:txBody>
      </p:sp>
      <p:sp>
        <p:nvSpPr>
          <p:cNvPr id="5" name="Text Placeholder 4"/>
          <p:cNvSpPr>
            <a:spLocks noGrp="1"/>
          </p:cNvSpPr>
          <p:nvPr>
            <p:ph type="body" sz="quarter" idx="13"/>
          </p:nvPr>
        </p:nvSpPr>
        <p:spPr>
          <a:xfrm>
            <a:off x="3938369" y="437114"/>
            <a:ext cx="2302565" cy="431800"/>
          </a:xfrm>
        </p:spPr>
        <p:txBody>
          <a:bodyPr/>
          <a:lstStyle/>
          <a:p>
            <a:r>
              <a:rPr lang="en-US" dirty="0"/>
              <a:t>Deposit Slips</a:t>
            </a:r>
          </a:p>
        </p:txBody>
      </p:sp>
      <p:sp>
        <p:nvSpPr>
          <p:cNvPr id="4" name="Slide Number Placeholder 3">
            <a:extLst>
              <a:ext uri="{FF2B5EF4-FFF2-40B4-BE49-F238E27FC236}">
                <a16:creationId xmlns:a16="http://schemas.microsoft.com/office/drawing/2014/main" id="{683D7005-F4CE-400A-82AE-3F7C1B605234}"/>
              </a:ext>
            </a:extLst>
          </p:cNvPr>
          <p:cNvSpPr>
            <a:spLocks noGrp="1"/>
          </p:cNvSpPr>
          <p:nvPr>
            <p:ph type="sldNum" sz="quarter" idx="12"/>
          </p:nvPr>
        </p:nvSpPr>
        <p:spPr/>
        <p:txBody>
          <a:bodyPr/>
          <a:lstStyle/>
          <a:p>
            <a:fld id="{91282398-6795-448D-A7D5-5E173B797758}" type="slidenum">
              <a:rPr lang="en-CA" smtClean="0"/>
              <a:t>24</a:t>
            </a:fld>
            <a:endParaRPr lang="en-CA" dirty="0"/>
          </a:p>
        </p:txBody>
      </p:sp>
      <p:sp>
        <p:nvSpPr>
          <p:cNvPr id="10" name="TextBox 9">
            <a:extLst>
              <a:ext uri="{FF2B5EF4-FFF2-40B4-BE49-F238E27FC236}">
                <a16:creationId xmlns:a16="http://schemas.microsoft.com/office/drawing/2014/main" id="{D2DCD549-4FDD-4698-B82D-F1665830C1CB}"/>
              </a:ext>
            </a:extLst>
          </p:cNvPr>
          <p:cNvSpPr txBox="1"/>
          <p:nvPr/>
        </p:nvSpPr>
        <p:spPr>
          <a:xfrm>
            <a:off x="235669" y="2724308"/>
            <a:ext cx="1956220" cy="2246769"/>
          </a:xfrm>
          <a:prstGeom prst="rect">
            <a:avLst/>
          </a:prstGeom>
          <a:noFill/>
        </p:spPr>
        <p:txBody>
          <a:bodyPr wrap="square" rtlCol="0">
            <a:spAutoFit/>
          </a:bodyPr>
          <a:lstStyle/>
          <a:p>
            <a:r>
              <a:rPr lang="en-CA" sz="2000" dirty="0">
                <a:solidFill>
                  <a:srgbClr val="005B94"/>
                </a:solidFill>
                <a:latin typeface="+mj-lt"/>
              </a:rPr>
              <a:t>Leave these two boxes blank. The information is already encoded at the bottom of the deposit slip.</a:t>
            </a:r>
          </a:p>
        </p:txBody>
      </p:sp>
      <p:pic>
        <p:nvPicPr>
          <p:cNvPr id="12" name="Picture 11" descr="A close up of text on a white background&#10;&#10;Description automatically generated">
            <a:extLst>
              <a:ext uri="{FF2B5EF4-FFF2-40B4-BE49-F238E27FC236}">
                <a16:creationId xmlns:a16="http://schemas.microsoft.com/office/drawing/2014/main" id="{E3764841-74CD-41ED-9EEE-23B4CA63B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1889" y="1600161"/>
            <a:ext cx="9741031" cy="4232413"/>
          </a:xfrm>
          <a:prstGeom prst="rect">
            <a:avLst/>
          </a:prstGeom>
        </p:spPr>
      </p:pic>
      <p:cxnSp>
        <p:nvCxnSpPr>
          <p:cNvPr id="14" name="Straight Arrow Connector 13">
            <a:extLst>
              <a:ext uri="{FF2B5EF4-FFF2-40B4-BE49-F238E27FC236}">
                <a16:creationId xmlns:a16="http://schemas.microsoft.com/office/drawing/2014/main" id="{29F1BA1A-EC79-4502-9DE6-58706F95A4A9}"/>
              </a:ext>
            </a:extLst>
          </p:cNvPr>
          <p:cNvCxnSpPr>
            <a:cxnSpLocks/>
          </p:cNvCxnSpPr>
          <p:nvPr/>
        </p:nvCxnSpPr>
        <p:spPr>
          <a:xfrm>
            <a:off x="1941922" y="3205113"/>
            <a:ext cx="575035" cy="511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926349-D9F6-4501-99E3-62FBB8786638}"/>
              </a:ext>
            </a:extLst>
          </p:cNvPr>
          <p:cNvCxnSpPr>
            <a:cxnSpLocks/>
          </p:cNvCxnSpPr>
          <p:nvPr/>
        </p:nvCxnSpPr>
        <p:spPr>
          <a:xfrm>
            <a:off x="1941922" y="3205113"/>
            <a:ext cx="622169" cy="970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18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 </a:t>
            </a:r>
          </a:p>
        </p:txBody>
      </p:sp>
      <p:sp>
        <p:nvSpPr>
          <p:cNvPr id="3" name="Content Placeholder 2"/>
          <p:cNvSpPr>
            <a:spLocks noGrp="1"/>
          </p:cNvSpPr>
          <p:nvPr>
            <p:ph idx="1"/>
          </p:nvPr>
        </p:nvSpPr>
        <p:spPr>
          <a:xfrm>
            <a:off x="838200" y="2219960"/>
            <a:ext cx="10515600" cy="2418080"/>
          </a:xfrm>
        </p:spPr>
        <p:txBody>
          <a:bodyPr/>
          <a:lstStyle/>
          <a:p>
            <a:r>
              <a:rPr lang="en-US" dirty="0">
                <a:solidFill>
                  <a:schemeClr val="accent1"/>
                </a:solidFill>
                <a:latin typeface="+mj-lt"/>
              </a:rPr>
              <a:t>If you need more help with deposits and deposit slips, check out the Quick Tip on the Unified Banking page in </a:t>
            </a:r>
            <a:r>
              <a:rPr lang="en-US" dirty="0" err="1">
                <a:solidFill>
                  <a:schemeClr val="accent1"/>
                </a:solidFill>
                <a:latin typeface="+mj-lt"/>
              </a:rPr>
              <a:t>Memberzone</a:t>
            </a:r>
            <a:r>
              <a:rPr lang="en-US" dirty="0">
                <a:solidFill>
                  <a:schemeClr val="accent1"/>
                </a:solidFill>
                <a:latin typeface="+mj-lt"/>
              </a:rPr>
              <a:t> </a:t>
            </a:r>
          </a:p>
          <a:p>
            <a:pPr lvl="1">
              <a:spcBef>
                <a:spcPts val="1000"/>
              </a:spcBef>
            </a:pPr>
            <a:endParaRPr lang="en-US" b="1" dirty="0">
              <a:solidFill>
                <a:schemeClr val="accent1"/>
              </a:solidFill>
              <a:latin typeface="+mj-lt"/>
            </a:endParaRPr>
          </a:p>
        </p:txBody>
      </p:sp>
      <p:sp>
        <p:nvSpPr>
          <p:cNvPr id="7" name="Slide Number Placeholder 6">
            <a:extLst>
              <a:ext uri="{FF2B5EF4-FFF2-40B4-BE49-F238E27FC236}">
                <a16:creationId xmlns:a16="http://schemas.microsoft.com/office/drawing/2014/main" id="{9809315F-D4D6-417D-AC2D-7FD8DD75DA25}"/>
              </a:ext>
            </a:extLst>
          </p:cNvPr>
          <p:cNvSpPr>
            <a:spLocks noGrp="1"/>
          </p:cNvSpPr>
          <p:nvPr>
            <p:ph type="sldNum" sz="quarter" idx="12"/>
          </p:nvPr>
        </p:nvSpPr>
        <p:spPr/>
        <p:txBody>
          <a:bodyPr/>
          <a:lstStyle/>
          <a:p>
            <a:fld id="{91282398-6795-448D-A7D5-5E173B797758}" type="slidenum">
              <a:rPr lang="en-CA" smtClean="0"/>
              <a:t>25</a:t>
            </a:fld>
            <a:endParaRPr lang="en-CA" dirty="0"/>
          </a:p>
        </p:txBody>
      </p:sp>
      <p:sp>
        <p:nvSpPr>
          <p:cNvPr id="8" name="Text Placeholder 4">
            <a:extLst>
              <a:ext uri="{FF2B5EF4-FFF2-40B4-BE49-F238E27FC236}">
                <a16:creationId xmlns:a16="http://schemas.microsoft.com/office/drawing/2014/main" id="{938CACD4-91DD-47F4-9113-29544E09A21D}"/>
              </a:ext>
            </a:extLst>
          </p:cNvPr>
          <p:cNvSpPr>
            <a:spLocks noGrp="1"/>
          </p:cNvSpPr>
          <p:nvPr>
            <p:ph type="body" sz="quarter" idx="13"/>
          </p:nvPr>
        </p:nvSpPr>
        <p:spPr>
          <a:xfrm>
            <a:off x="3938369" y="691638"/>
            <a:ext cx="2302565" cy="431800"/>
          </a:xfrm>
        </p:spPr>
        <p:txBody>
          <a:bodyPr/>
          <a:lstStyle/>
          <a:p>
            <a:r>
              <a:rPr lang="en-US" dirty="0"/>
              <a:t>Deposit Slips</a:t>
            </a:r>
          </a:p>
        </p:txBody>
      </p:sp>
      <p:pic>
        <p:nvPicPr>
          <p:cNvPr id="10" name="Picture 9">
            <a:extLst>
              <a:ext uri="{FF2B5EF4-FFF2-40B4-BE49-F238E27FC236}">
                <a16:creationId xmlns:a16="http://schemas.microsoft.com/office/drawing/2014/main" id="{34CD4671-9C9F-423D-BAFD-6D6789977394}"/>
              </a:ext>
            </a:extLst>
          </p:cNvPr>
          <p:cNvPicPr>
            <a:picLocks noChangeAspect="1"/>
          </p:cNvPicPr>
          <p:nvPr/>
        </p:nvPicPr>
        <p:blipFill>
          <a:blip r:embed="rId3"/>
          <a:stretch>
            <a:fillRect/>
          </a:stretch>
        </p:blipFill>
        <p:spPr>
          <a:xfrm>
            <a:off x="1098178" y="3246895"/>
            <a:ext cx="2809875" cy="1495425"/>
          </a:xfrm>
          <a:prstGeom prst="rect">
            <a:avLst/>
          </a:prstGeom>
        </p:spPr>
      </p:pic>
      <p:pic>
        <p:nvPicPr>
          <p:cNvPr id="12" name="Picture 11">
            <a:extLst>
              <a:ext uri="{FF2B5EF4-FFF2-40B4-BE49-F238E27FC236}">
                <a16:creationId xmlns:a16="http://schemas.microsoft.com/office/drawing/2014/main" id="{90B19BFA-18CC-478A-81C6-CB08EB0BC14C}"/>
              </a:ext>
            </a:extLst>
          </p:cNvPr>
          <p:cNvPicPr>
            <a:picLocks noChangeAspect="1"/>
          </p:cNvPicPr>
          <p:nvPr/>
        </p:nvPicPr>
        <p:blipFill>
          <a:blip r:embed="rId4"/>
          <a:stretch>
            <a:fillRect/>
          </a:stretch>
        </p:blipFill>
        <p:spPr>
          <a:xfrm>
            <a:off x="4716152" y="3899357"/>
            <a:ext cx="6172200" cy="1685925"/>
          </a:xfrm>
          <a:custGeom>
            <a:avLst/>
            <a:gdLst>
              <a:gd name="connsiteX0" fmla="*/ 0 w 6172200"/>
              <a:gd name="connsiteY0" fmla="*/ 0 h 1685925"/>
              <a:gd name="connsiteX1" fmla="*/ 684553 w 6172200"/>
              <a:gd name="connsiteY1" fmla="*/ 0 h 1685925"/>
              <a:gd name="connsiteX2" fmla="*/ 1369106 w 6172200"/>
              <a:gd name="connsiteY2" fmla="*/ 0 h 1685925"/>
              <a:gd name="connsiteX3" fmla="*/ 1930215 w 6172200"/>
              <a:gd name="connsiteY3" fmla="*/ 0 h 1685925"/>
              <a:gd name="connsiteX4" fmla="*/ 2553046 w 6172200"/>
              <a:gd name="connsiteY4" fmla="*/ 0 h 1685925"/>
              <a:gd name="connsiteX5" fmla="*/ 3052433 w 6172200"/>
              <a:gd name="connsiteY5" fmla="*/ 0 h 1685925"/>
              <a:gd name="connsiteX6" fmla="*/ 3613543 w 6172200"/>
              <a:gd name="connsiteY6" fmla="*/ 0 h 1685925"/>
              <a:gd name="connsiteX7" fmla="*/ 4298096 w 6172200"/>
              <a:gd name="connsiteY7" fmla="*/ 0 h 1685925"/>
              <a:gd name="connsiteX8" fmla="*/ 4735761 w 6172200"/>
              <a:gd name="connsiteY8" fmla="*/ 0 h 1685925"/>
              <a:gd name="connsiteX9" fmla="*/ 5358592 w 6172200"/>
              <a:gd name="connsiteY9" fmla="*/ 0 h 1685925"/>
              <a:gd name="connsiteX10" fmla="*/ 6172200 w 6172200"/>
              <a:gd name="connsiteY10" fmla="*/ 0 h 1685925"/>
              <a:gd name="connsiteX11" fmla="*/ 6172200 w 6172200"/>
              <a:gd name="connsiteY11" fmla="*/ 561975 h 1685925"/>
              <a:gd name="connsiteX12" fmla="*/ 6172200 w 6172200"/>
              <a:gd name="connsiteY12" fmla="*/ 1123950 h 1685925"/>
              <a:gd name="connsiteX13" fmla="*/ 6172200 w 6172200"/>
              <a:gd name="connsiteY13" fmla="*/ 1685925 h 1685925"/>
              <a:gd name="connsiteX14" fmla="*/ 5487647 w 6172200"/>
              <a:gd name="connsiteY14" fmla="*/ 1685925 h 1685925"/>
              <a:gd name="connsiteX15" fmla="*/ 4926538 w 6172200"/>
              <a:gd name="connsiteY15" fmla="*/ 1685925 h 1685925"/>
              <a:gd name="connsiteX16" fmla="*/ 4365429 w 6172200"/>
              <a:gd name="connsiteY16" fmla="*/ 1685925 h 1685925"/>
              <a:gd name="connsiteX17" fmla="*/ 3804320 w 6172200"/>
              <a:gd name="connsiteY17" fmla="*/ 1685925 h 1685925"/>
              <a:gd name="connsiteX18" fmla="*/ 3243211 w 6172200"/>
              <a:gd name="connsiteY18" fmla="*/ 1685925 h 1685925"/>
              <a:gd name="connsiteX19" fmla="*/ 2743823 w 6172200"/>
              <a:gd name="connsiteY19" fmla="*/ 1685925 h 1685925"/>
              <a:gd name="connsiteX20" fmla="*/ 2120992 w 6172200"/>
              <a:gd name="connsiteY20" fmla="*/ 1685925 h 1685925"/>
              <a:gd name="connsiteX21" fmla="*/ 1559883 w 6172200"/>
              <a:gd name="connsiteY21" fmla="*/ 1685925 h 1685925"/>
              <a:gd name="connsiteX22" fmla="*/ 875330 w 6172200"/>
              <a:gd name="connsiteY22" fmla="*/ 1685925 h 1685925"/>
              <a:gd name="connsiteX23" fmla="*/ 0 w 6172200"/>
              <a:gd name="connsiteY23" fmla="*/ 1685925 h 1685925"/>
              <a:gd name="connsiteX24" fmla="*/ 0 w 6172200"/>
              <a:gd name="connsiteY24" fmla="*/ 1107091 h 1685925"/>
              <a:gd name="connsiteX25" fmla="*/ 0 w 6172200"/>
              <a:gd name="connsiteY25" fmla="*/ 545116 h 1685925"/>
              <a:gd name="connsiteX26" fmla="*/ 0 w 6172200"/>
              <a:gd name="connsiteY26"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2200" h="1685925" fill="none" extrusionOk="0">
                <a:moveTo>
                  <a:pt x="0" y="0"/>
                </a:moveTo>
                <a:cubicBezTo>
                  <a:pt x="301881" y="-70216"/>
                  <a:pt x="547450" y="11302"/>
                  <a:pt x="684553" y="0"/>
                </a:cubicBezTo>
                <a:cubicBezTo>
                  <a:pt x="821656" y="-11302"/>
                  <a:pt x="1115552" y="18257"/>
                  <a:pt x="1369106" y="0"/>
                </a:cubicBezTo>
                <a:cubicBezTo>
                  <a:pt x="1622660" y="-18257"/>
                  <a:pt x="1693468" y="38784"/>
                  <a:pt x="1930215" y="0"/>
                </a:cubicBezTo>
                <a:cubicBezTo>
                  <a:pt x="2166962" y="-38784"/>
                  <a:pt x="2341241" y="40855"/>
                  <a:pt x="2553046" y="0"/>
                </a:cubicBezTo>
                <a:cubicBezTo>
                  <a:pt x="2764851" y="-40855"/>
                  <a:pt x="2821564" y="22146"/>
                  <a:pt x="3052433" y="0"/>
                </a:cubicBezTo>
                <a:cubicBezTo>
                  <a:pt x="3283302" y="-22146"/>
                  <a:pt x="3497259" y="8253"/>
                  <a:pt x="3613543" y="0"/>
                </a:cubicBezTo>
                <a:cubicBezTo>
                  <a:pt x="3729827" y="-8253"/>
                  <a:pt x="4090721" y="22886"/>
                  <a:pt x="4298096" y="0"/>
                </a:cubicBezTo>
                <a:cubicBezTo>
                  <a:pt x="4505471" y="-22886"/>
                  <a:pt x="4597003" y="12984"/>
                  <a:pt x="4735761" y="0"/>
                </a:cubicBezTo>
                <a:cubicBezTo>
                  <a:pt x="4874519" y="-12984"/>
                  <a:pt x="5103168" y="66638"/>
                  <a:pt x="5358592" y="0"/>
                </a:cubicBezTo>
                <a:cubicBezTo>
                  <a:pt x="5614016" y="-66638"/>
                  <a:pt x="5778431" y="38786"/>
                  <a:pt x="6172200" y="0"/>
                </a:cubicBezTo>
                <a:cubicBezTo>
                  <a:pt x="6204127" y="237911"/>
                  <a:pt x="6147851" y="306244"/>
                  <a:pt x="6172200" y="561975"/>
                </a:cubicBezTo>
                <a:cubicBezTo>
                  <a:pt x="6196549" y="817707"/>
                  <a:pt x="6107772" y="873655"/>
                  <a:pt x="6172200" y="1123950"/>
                </a:cubicBezTo>
                <a:cubicBezTo>
                  <a:pt x="6236628" y="1374246"/>
                  <a:pt x="6117369" y="1499288"/>
                  <a:pt x="6172200" y="1685925"/>
                </a:cubicBezTo>
                <a:cubicBezTo>
                  <a:pt x="5961536" y="1730996"/>
                  <a:pt x="5633631" y="1677586"/>
                  <a:pt x="5487647" y="1685925"/>
                </a:cubicBezTo>
                <a:cubicBezTo>
                  <a:pt x="5341663" y="1694264"/>
                  <a:pt x="5172036" y="1674991"/>
                  <a:pt x="4926538" y="1685925"/>
                </a:cubicBezTo>
                <a:cubicBezTo>
                  <a:pt x="4681040" y="1696859"/>
                  <a:pt x="4594032" y="1621091"/>
                  <a:pt x="4365429" y="1685925"/>
                </a:cubicBezTo>
                <a:cubicBezTo>
                  <a:pt x="4136826" y="1750759"/>
                  <a:pt x="3986402" y="1673340"/>
                  <a:pt x="3804320" y="1685925"/>
                </a:cubicBezTo>
                <a:cubicBezTo>
                  <a:pt x="3622238" y="1698510"/>
                  <a:pt x="3413624" y="1659059"/>
                  <a:pt x="3243211" y="1685925"/>
                </a:cubicBezTo>
                <a:cubicBezTo>
                  <a:pt x="3072798" y="1712791"/>
                  <a:pt x="2920916" y="1664306"/>
                  <a:pt x="2743823" y="1685925"/>
                </a:cubicBezTo>
                <a:cubicBezTo>
                  <a:pt x="2566730" y="1707544"/>
                  <a:pt x="2253858" y="1615395"/>
                  <a:pt x="2120992" y="1685925"/>
                </a:cubicBezTo>
                <a:cubicBezTo>
                  <a:pt x="1988126" y="1756455"/>
                  <a:pt x="1790690" y="1680016"/>
                  <a:pt x="1559883" y="1685925"/>
                </a:cubicBezTo>
                <a:cubicBezTo>
                  <a:pt x="1329076" y="1691834"/>
                  <a:pt x="1154165" y="1659436"/>
                  <a:pt x="875330" y="1685925"/>
                </a:cubicBezTo>
                <a:cubicBezTo>
                  <a:pt x="596495" y="1712414"/>
                  <a:pt x="219532" y="1685071"/>
                  <a:pt x="0" y="1685925"/>
                </a:cubicBezTo>
                <a:cubicBezTo>
                  <a:pt x="-42546" y="1438138"/>
                  <a:pt x="52272" y="1290463"/>
                  <a:pt x="0" y="1107091"/>
                </a:cubicBezTo>
                <a:cubicBezTo>
                  <a:pt x="-52272" y="923719"/>
                  <a:pt x="1063" y="679518"/>
                  <a:pt x="0" y="545116"/>
                </a:cubicBezTo>
                <a:cubicBezTo>
                  <a:pt x="-1063" y="410714"/>
                  <a:pt x="40617" y="126120"/>
                  <a:pt x="0" y="0"/>
                </a:cubicBezTo>
                <a:close/>
              </a:path>
              <a:path w="6172200" h="1685925" stroke="0" extrusionOk="0">
                <a:moveTo>
                  <a:pt x="0" y="0"/>
                </a:moveTo>
                <a:cubicBezTo>
                  <a:pt x="171714" y="-55426"/>
                  <a:pt x="271391" y="27074"/>
                  <a:pt x="499387" y="0"/>
                </a:cubicBezTo>
                <a:cubicBezTo>
                  <a:pt x="727383" y="-27074"/>
                  <a:pt x="743820" y="10621"/>
                  <a:pt x="875330" y="0"/>
                </a:cubicBezTo>
                <a:cubicBezTo>
                  <a:pt x="1006840" y="-10621"/>
                  <a:pt x="1333501" y="15655"/>
                  <a:pt x="1559883" y="0"/>
                </a:cubicBezTo>
                <a:cubicBezTo>
                  <a:pt x="1786265" y="-15655"/>
                  <a:pt x="1945125" y="22907"/>
                  <a:pt x="2059270" y="0"/>
                </a:cubicBezTo>
                <a:cubicBezTo>
                  <a:pt x="2173415" y="-22907"/>
                  <a:pt x="2383313" y="30110"/>
                  <a:pt x="2558657" y="0"/>
                </a:cubicBezTo>
                <a:cubicBezTo>
                  <a:pt x="2734001" y="-30110"/>
                  <a:pt x="3016391" y="18937"/>
                  <a:pt x="3243211" y="0"/>
                </a:cubicBezTo>
                <a:cubicBezTo>
                  <a:pt x="3470031" y="-18937"/>
                  <a:pt x="3574453" y="1877"/>
                  <a:pt x="3680876" y="0"/>
                </a:cubicBezTo>
                <a:cubicBezTo>
                  <a:pt x="3787299" y="-1877"/>
                  <a:pt x="4130135" y="65930"/>
                  <a:pt x="4365429" y="0"/>
                </a:cubicBezTo>
                <a:cubicBezTo>
                  <a:pt x="4600723" y="-65930"/>
                  <a:pt x="4878256" y="47393"/>
                  <a:pt x="5049982" y="0"/>
                </a:cubicBezTo>
                <a:cubicBezTo>
                  <a:pt x="5221708" y="-47393"/>
                  <a:pt x="5341710" y="4117"/>
                  <a:pt x="5611091" y="0"/>
                </a:cubicBezTo>
                <a:cubicBezTo>
                  <a:pt x="5880472" y="-4117"/>
                  <a:pt x="5992188" y="61448"/>
                  <a:pt x="6172200" y="0"/>
                </a:cubicBezTo>
                <a:cubicBezTo>
                  <a:pt x="6228409" y="111122"/>
                  <a:pt x="6169483" y="403130"/>
                  <a:pt x="6172200" y="545116"/>
                </a:cubicBezTo>
                <a:cubicBezTo>
                  <a:pt x="6174917" y="687102"/>
                  <a:pt x="6138051" y="834135"/>
                  <a:pt x="6172200" y="1056513"/>
                </a:cubicBezTo>
                <a:cubicBezTo>
                  <a:pt x="6206349" y="1278891"/>
                  <a:pt x="6164454" y="1522664"/>
                  <a:pt x="6172200" y="1685925"/>
                </a:cubicBezTo>
                <a:cubicBezTo>
                  <a:pt x="6017120" y="1745674"/>
                  <a:pt x="5869121" y="1618850"/>
                  <a:pt x="5611091" y="1685925"/>
                </a:cubicBezTo>
                <a:cubicBezTo>
                  <a:pt x="5353061" y="1753000"/>
                  <a:pt x="5186780" y="1647801"/>
                  <a:pt x="5049982" y="1685925"/>
                </a:cubicBezTo>
                <a:cubicBezTo>
                  <a:pt x="4913184" y="1724049"/>
                  <a:pt x="4514530" y="1674020"/>
                  <a:pt x="4365429" y="1685925"/>
                </a:cubicBezTo>
                <a:cubicBezTo>
                  <a:pt x="4216328" y="1697830"/>
                  <a:pt x="4077377" y="1641581"/>
                  <a:pt x="3804320" y="1685925"/>
                </a:cubicBezTo>
                <a:cubicBezTo>
                  <a:pt x="3531263" y="1730269"/>
                  <a:pt x="3593735" y="1641203"/>
                  <a:pt x="3428377" y="1685925"/>
                </a:cubicBezTo>
                <a:cubicBezTo>
                  <a:pt x="3263019" y="1730647"/>
                  <a:pt x="3153551" y="1672136"/>
                  <a:pt x="2990711" y="1685925"/>
                </a:cubicBezTo>
                <a:cubicBezTo>
                  <a:pt x="2827871" y="1699714"/>
                  <a:pt x="2486608" y="1661022"/>
                  <a:pt x="2306158" y="1685925"/>
                </a:cubicBezTo>
                <a:cubicBezTo>
                  <a:pt x="2125708" y="1710828"/>
                  <a:pt x="1945578" y="1677432"/>
                  <a:pt x="1745049" y="1685925"/>
                </a:cubicBezTo>
                <a:cubicBezTo>
                  <a:pt x="1544520" y="1694418"/>
                  <a:pt x="1522038" y="1683502"/>
                  <a:pt x="1307384" y="1685925"/>
                </a:cubicBezTo>
                <a:cubicBezTo>
                  <a:pt x="1092730" y="1688348"/>
                  <a:pt x="978649" y="1678400"/>
                  <a:pt x="746275" y="1685925"/>
                </a:cubicBezTo>
                <a:cubicBezTo>
                  <a:pt x="513901" y="1693450"/>
                  <a:pt x="332112" y="1616727"/>
                  <a:pt x="0" y="1685925"/>
                </a:cubicBezTo>
                <a:cubicBezTo>
                  <a:pt x="-6936" y="1461671"/>
                  <a:pt x="20861" y="1407762"/>
                  <a:pt x="0" y="1174528"/>
                </a:cubicBezTo>
                <a:cubicBezTo>
                  <a:pt x="-20861" y="941294"/>
                  <a:pt x="34562" y="755970"/>
                  <a:pt x="0" y="595693"/>
                </a:cubicBezTo>
                <a:cubicBezTo>
                  <a:pt x="-34562" y="435416"/>
                  <a:pt x="61478" y="170583"/>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cxnSp>
        <p:nvCxnSpPr>
          <p:cNvPr id="14" name="Straight Arrow Connector 13">
            <a:extLst>
              <a:ext uri="{FF2B5EF4-FFF2-40B4-BE49-F238E27FC236}">
                <a16:creationId xmlns:a16="http://schemas.microsoft.com/office/drawing/2014/main" id="{423A5E08-C42C-4F12-9B53-CE247AB0B3A9}"/>
              </a:ext>
            </a:extLst>
          </p:cNvPr>
          <p:cNvCxnSpPr/>
          <p:nvPr/>
        </p:nvCxnSpPr>
        <p:spPr>
          <a:xfrm>
            <a:off x="3571539" y="3711388"/>
            <a:ext cx="1043492" cy="283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915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 </a:t>
            </a:r>
          </a:p>
        </p:txBody>
      </p:sp>
      <p:sp>
        <p:nvSpPr>
          <p:cNvPr id="3" name="Content Placeholder 2"/>
          <p:cNvSpPr>
            <a:spLocks noGrp="1"/>
          </p:cNvSpPr>
          <p:nvPr>
            <p:ph idx="1"/>
          </p:nvPr>
        </p:nvSpPr>
        <p:spPr>
          <a:xfrm>
            <a:off x="838200" y="2184401"/>
            <a:ext cx="10515600" cy="2418080"/>
          </a:xfrm>
        </p:spPr>
        <p:txBody>
          <a:bodyPr/>
          <a:lstStyle/>
          <a:p>
            <a:r>
              <a:rPr lang="en-US" dirty="0">
                <a:solidFill>
                  <a:schemeClr val="accent1"/>
                </a:solidFill>
                <a:latin typeface="+mj-lt"/>
              </a:rPr>
              <a:t>The treasurer should: </a:t>
            </a:r>
          </a:p>
          <a:p>
            <a:pPr lvl="2">
              <a:spcBef>
                <a:spcPts val="1000"/>
              </a:spcBef>
            </a:pPr>
            <a:r>
              <a:rPr lang="en-CA" sz="2400" dirty="0">
                <a:solidFill>
                  <a:schemeClr val="accent1"/>
                </a:solidFill>
                <a:latin typeface="+mj-lt"/>
              </a:rPr>
              <a:t>Keep track of girls’ payments received</a:t>
            </a:r>
            <a:endParaRPr lang="en-US" sz="2400" dirty="0">
              <a:solidFill>
                <a:schemeClr val="accent1"/>
              </a:solidFill>
              <a:latin typeface="+mj-lt"/>
            </a:endParaRPr>
          </a:p>
          <a:p>
            <a:pPr lvl="2">
              <a:spcBef>
                <a:spcPts val="1000"/>
              </a:spcBef>
            </a:pPr>
            <a:r>
              <a:rPr lang="en-CA" sz="2400" dirty="0">
                <a:solidFill>
                  <a:schemeClr val="accent1"/>
                </a:solidFill>
                <a:latin typeface="+mj-lt"/>
              </a:rPr>
              <a:t>Encourage parents to pay for cookies (or camps or events) using online bill payment.  (</a:t>
            </a:r>
            <a:r>
              <a:rPr lang="en-CA" sz="2400" i="1" dirty="0">
                <a:solidFill>
                  <a:schemeClr val="accent1"/>
                </a:solidFill>
                <a:latin typeface="+mj-lt"/>
              </a:rPr>
              <a:t>Coming soon</a:t>
            </a:r>
            <a:r>
              <a:rPr lang="en-CA" sz="2400" dirty="0">
                <a:solidFill>
                  <a:schemeClr val="accent1"/>
                </a:solidFill>
                <a:latin typeface="+mj-lt"/>
              </a:rPr>
              <a:t>)</a:t>
            </a:r>
            <a:endParaRPr lang="en-US" sz="2400" dirty="0">
              <a:solidFill>
                <a:schemeClr val="accent1"/>
              </a:solidFill>
              <a:latin typeface="+mj-lt"/>
            </a:endParaRPr>
          </a:p>
          <a:p>
            <a:pPr lvl="2">
              <a:spcBef>
                <a:spcPts val="1000"/>
              </a:spcBef>
            </a:pPr>
            <a:r>
              <a:rPr lang="en-CA" sz="2400" dirty="0">
                <a:solidFill>
                  <a:schemeClr val="accent1"/>
                </a:solidFill>
                <a:latin typeface="+mj-lt"/>
              </a:rPr>
              <a:t>Payments made by Parent Bill Payment still need to allocated and verified – however there is no paperwork to be submitted.</a:t>
            </a:r>
            <a:endParaRPr lang="en-US" sz="2400" dirty="0">
              <a:solidFill>
                <a:schemeClr val="accent1"/>
              </a:solidFill>
              <a:latin typeface="+mj-lt"/>
            </a:endParaRPr>
          </a:p>
          <a:p>
            <a:pPr marL="0" indent="0">
              <a:buNone/>
            </a:pPr>
            <a:endParaRPr lang="en-US" dirty="0">
              <a:solidFill>
                <a:schemeClr val="accent1"/>
              </a:solidFill>
              <a:latin typeface="+mj-lt"/>
            </a:endParaRPr>
          </a:p>
          <a:p>
            <a:pPr lvl="1">
              <a:spcBef>
                <a:spcPts val="1000"/>
              </a:spcBef>
            </a:pPr>
            <a:endParaRPr lang="en-US" b="1" dirty="0">
              <a:solidFill>
                <a:schemeClr val="accent1"/>
              </a:solidFill>
              <a:latin typeface="+mj-lt"/>
            </a:endParaRPr>
          </a:p>
        </p:txBody>
      </p:sp>
      <p:sp>
        <p:nvSpPr>
          <p:cNvPr id="5" name="Text Placeholder 4"/>
          <p:cNvSpPr>
            <a:spLocks noGrp="1"/>
          </p:cNvSpPr>
          <p:nvPr>
            <p:ph type="body" sz="quarter" idx="13"/>
          </p:nvPr>
        </p:nvSpPr>
        <p:spPr/>
        <p:txBody>
          <a:bodyPr/>
          <a:lstStyle/>
          <a:p>
            <a:r>
              <a:rPr lang="en-US" dirty="0">
                <a:latin typeface="+mj-lt"/>
              </a:rPr>
              <a:t>Tracking Cookies </a:t>
            </a:r>
          </a:p>
        </p:txBody>
      </p:sp>
      <p:sp>
        <p:nvSpPr>
          <p:cNvPr id="6" name="TextBox 5"/>
          <p:cNvSpPr txBox="1"/>
          <p:nvPr/>
        </p:nvSpPr>
        <p:spPr>
          <a:xfrm>
            <a:off x="1058078" y="5314969"/>
            <a:ext cx="10654964" cy="923330"/>
          </a:xfrm>
          <a:prstGeom prst="rect">
            <a:avLst/>
          </a:prstGeom>
          <a:noFill/>
          <a:ln>
            <a:solidFill>
              <a:schemeClr val="tx1"/>
            </a:solidFill>
          </a:ln>
        </p:spPr>
        <p:txBody>
          <a:bodyPr wrap="square" rtlCol="0">
            <a:spAutoFit/>
          </a:bodyPr>
          <a:lstStyle/>
          <a:p>
            <a:r>
              <a:rPr lang="en-US" dirty="0">
                <a:solidFill>
                  <a:schemeClr val="accent1"/>
                </a:solidFill>
                <a:latin typeface="+mj-lt"/>
              </a:rPr>
              <a:t>Note: A member of the unit should also ensure that parents confirm the number of cookie cases taken by having them sign for the cases.   Not keeping track of cookie money is the single most common reason that units get into financial difficulty.</a:t>
            </a:r>
          </a:p>
        </p:txBody>
      </p:sp>
      <p:sp>
        <p:nvSpPr>
          <p:cNvPr id="7" name="Slide Number Placeholder 6">
            <a:extLst>
              <a:ext uri="{FF2B5EF4-FFF2-40B4-BE49-F238E27FC236}">
                <a16:creationId xmlns:a16="http://schemas.microsoft.com/office/drawing/2014/main" id="{9809315F-D4D6-417D-AC2D-7FD8DD75DA25}"/>
              </a:ext>
            </a:extLst>
          </p:cNvPr>
          <p:cNvSpPr>
            <a:spLocks noGrp="1"/>
          </p:cNvSpPr>
          <p:nvPr>
            <p:ph type="sldNum" sz="quarter" idx="12"/>
          </p:nvPr>
        </p:nvSpPr>
        <p:spPr/>
        <p:txBody>
          <a:bodyPr/>
          <a:lstStyle/>
          <a:p>
            <a:fld id="{91282398-6795-448D-A7D5-5E173B797758}" type="slidenum">
              <a:rPr lang="en-CA" smtClean="0"/>
              <a:t>26</a:t>
            </a:fld>
            <a:endParaRPr lang="en-CA" dirty="0"/>
          </a:p>
        </p:txBody>
      </p:sp>
    </p:spTree>
    <p:extLst>
      <p:ext uri="{BB962C8B-B14F-4D97-AF65-F5344CB8AC3E}">
        <p14:creationId xmlns:p14="http://schemas.microsoft.com/office/powerpoint/2010/main" val="2969150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Allocating Revenue</a:t>
            </a:r>
          </a:p>
        </p:txBody>
      </p:sp>
      <p:sp>
        <p:nvSpPr>
          <p:cNvPr id="5" name="Text Placeholder 4"/>
          <p:cNvSpPr>
            <a:spLocks noGrp="1"/>
          </p:cNvSpPr>
          <p:nvPr>
            <p:ph type="body" sz="quarter" idx="13"/>
          </p:nvPr>
        </p:nvSpPr>
        <p:spPr/>
        <p:txBody>
          <a:bodyPr/>
          <a:lstStyle/>
          <a:p>
            <a:r>
              <a:rPr lang="en-US" dirty="0"/>
              <a:t>Waiting Revenues</a:t>
            </a:r>
          </a:p>
        </p:txBody>
      </p:sp>
      <p:sp>
        <p:nvSpPr>
          <p:cNvPr id="6" name="Slide Number Placeholder 5">
            <a:extLst>
              <a:ext uri="{FF2B5EF4-FFF2-40B4-BE49-F238E27FC236}">
                <a16:creationId xmlns:a16="http://schemas.microsoft.com/office/drawing/2014/main" id="{FA885B7C-5ADA-4777-860C-6F02ED9DA8C5}"/>
              </a:ext>
            </a:extLst>
          </p:cNvPr>
          <p:cNvSpPr>
            <a:spLocks noGrp="1"/>
          </p:cNvSpPr>
          <p:nvPr>
            <p:ph type="sldNum" sz="quarter" idx="12"/>
          </p:nvPr>
        </p:nvSpPr>
        <p:spPr/>
        <p:txBody>
          <a:bodyPr/>
          <a:lstStyle/>
          <a:p>
            <a:fld id="{91282398-6795-448D-A7D5-5E173B797758}" type="slidenum">
              <a:rPr lang="en-CA" smtClean="0"/>
              <a:t>27</a:t>
            </a:fld>
            <a:endParaRPr lang="en-CA" dirty="0"/>
          </a:p>
        </p:txBody>
      </p:sp>
      <p:pic>
        <p:nvPicPr>
          <p:cNvPr id="13" name="Picture 12" descr="A screenshot of a cell phone&#10;&#10;Description automatically generated">
            <a:extLst>
              <a:ext uri="{FF2B5EF4-FFF2-40B4-BE49-F238E27FC236}">
                <a16:creationId xmlns:a16="http://schemas.microsoft.com/office/drawing/2014/main" id="{3D9D6DB9-2D76-4158-8724-A1EAD2E8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60" y="1539128"/>
            <a:ext cx="6886072" cy="4748274"/>
          </a:xfrm>
          <a:custGeom>
            <a:avLst/>
            <a:gdLst>
              <a:gd name="connsiteX0" fmla="*/ 0 w 6886072"/>
              <a:gd name="connsiteY0" fmla="*/ 0 h 4748274"/>
              <a:gd name="connsiteX1" fmla="*/ 642700 w 6886072"/>
              <a:gd name="connsiteY1" fmla="*/ 0 h 4748274"/>
              <a:gd name="connsiteX2" fmla="*/ 1009957 w 6886072"/>
              <a:gd name="connsiteY2" fmla="*/ 0 h 4748274"/>
              <a:gd name="connsiteX3" fmla="*/ 1721518 w 6886072"/>
              <a:gd name="connsiteY3" fmla="*/ 0 h 4748274"/>
              <a:gd name="connsiteX4" fmla="*/ 2295357 w 6886072"/>
              <a:gd name="connsiteY4" fmla="*/ 0 h 4748274"/>
              <a:gd name="connsiteX5" fmla="*/ 2662615 w 6886072"/>
              <a:gd name="connsiteY5" fmla="*/ 0 h 4748274"/>
              <a:gd name="connsiteX6" fmla="*/ 3236454 w 6886072"/>
              <a:gd name="connsiteY6" fmla="*/ 0 h 4748274"/>
              <a:gd name="connsiteX7" fmla="*/ 3948015 w 6886072"/>
              <a:gd name="connsiteY7" fmla="*/ 0 h 4748274"/>
              <a:gd name="connsiteX8" fmla="*/ 4452993 w 6886072"/>
              <a:gd name="connsiteY8" fmla="*/ 0 h 4748274"/>
              <a:gd name="connsiteX9" fmla="*/ 4957972 w 6886072"/>
              <a:gd name="connsiteY9" fmla="*/ 0 h 4748274"/>
              <a:gd name="connsiteX10" fmla="*/ 5531811 w 6886072"/>
              <a:gd name="connsiteY10" fmla="*/ 0 h 4748274"/>
              <a:gd name="connsiteX11" fmla="*/ 6174511 w 6886072"/>
              <a:gd name="connsiteY11" fmla="*/ 0 h 4748274"/>
              <a:gd name="connsiteX12" fmla="*/ 6886072 w 6886072"/>
              <a:gd name="connsiteY12" fmla="*/ 0 h 4748274"/>
              <a:gd name="connsiteX13" fmla="*/ 6886072 w 6886072"/>
              <a:gd name="connsiteY13" fmla="*/ 641017 h 4748274"/>
              <a:gd name="connsiteX14" fmla="*/ 6886072 w 6886072"/>
              <a:gd name="connsiteY14" fmla="*/ 1187069 h 4748274"/>
              <a:gd name="connsiteX15" fmla="*/ 6886072 w 6886072"/>
              <a:gd name="connsiteY15" fmla="*/ 1685637 h 4748274"/>
              <a:gd name="connsiteX16" fmla="*/ 6886072 w 6886072"/>
              <a:gd name="connsiteY16" fmla="*/ 2279172 h 4748274"/>
              <a:gd name="connsiteX17" fmla="*/ 6886072 w 6886072"/>
              <a:gd name="connsiteY17" fmla="*/ 2920189 h 4748274"/>
              <a:gd name="connsiteX18" fmla="*/ 6886072 w 6886072"/>
              <a:gd name="connsiteY18" fmla="*/ 3608688 h 4748274"/>
              <a:gd name="connsiteX19" fmla="*/ 6886072 w 6886072"/>
              <a:gd name="connsiteY19" fmla="*/ 4748274 h 4748274"/>
              <a:gd name="connsiteX20" fmla="*/ 6174511 w 6886072"/>
              <a:gd name="connsiteY20" fmla="*/ 4748274 h 4748274"/>
              <a:gd name="connsiteX21" fmla="*/ 5669533 w 6886072"/>
              <a:gd name="connsiteY21" fmla="*/ 4748274 h 4748274"/>
              <a:gd name="connsiteX22" fmla="*/ 5164554 w 6886072"/>
              <a:gd name="connsiteY22" fmla="*/ 4748274 h 4748274"/>
              <a:gd name="connsiteX23" fmla="*/ 4659575 w 6886072"/>
              <a:gd name="connsiteY23" fmla="*/ 4748274 h 4748274"/>
              <a:gd name="connsiteX24" fmla="*/ 4016875 w 6886072"/>
              <a:gd name="connsiteY24" fmla="*/ 4748274 h 4748274"/>
              <a:gd name="connsiteX25" fmla="*/ 3443036 w 6886072"/>
              <a:gd name="connsiteY25" fmla="*/ 4748274 h 4748274"/>
              <a:gd name="connsiteX26" fmla="*/ 3075779 w 6886072"/>
              <a:gd name="connsiteY26" fmla="*/ 4748274 h 4748274"/>
              <a:gd name="connsiteX27" fmla="*/ 2570800 w 6886072"/>
              <a:gd name="connsiteY27" fmla="*/ 4748274 h 4748274"/>
              <a:gd name="connsiteX28" fmla="*/ 1928100 w 6886072"/>
              <a:gd name="connsiteY28" fmla="*/ 4748274 h 4748274"/>
              <a:gd name="connsiteX29" fmla="*/ 1491982 w 6886072"/>
              <a:gd name="connsiteY29" fmla="*/ 4748274 h 4748274"/>
              <a:gd name="connsiteX30" fmla="*/ 780421 w 6886072"/>
              <a:gd name="connsiteY30" fmla="*/ 4748274 h 4748274"/>
              <a:gd name="connsiteX31" fmla="*/ 0 w 6886072"/>
              <a:gd name="connsiteY31" fmla="*/ 4748274 h 4748274"/>
              <a:gd name="connsiteX32" fmla="*/ 0 w 6886072"/>
              <a:gd name="connsiteY32" fmla="*/ 4154740 h 4748274"/>
              <a:gd name="connsiteX33" fmla="*/ 0 w 6886072"/>
              <a:gd name="connsiteY33" fmla="*/ 3703654 h 4748274"/>
              <a:gd name="connsiteX34" fmla="*/ 0 w 6886072"/>
              <a:gd name="connsiteY34" fmla="*/ 3110119 h 4748274"/>
              <a:gd name="connsiteX35" fmla="*/ 0 w 6886072"/>
              <a:gd name="connsiteY35" fmla="*/ 2611551 h 4748274"/>
              <a:gd name="connsiteX36" fmla="*/ 0 w 6886072"/>
              <a:gd name="connsiteY36" fmla="*/ 2112982 h 4748274"/>
              <a:gd name="connsiteX37" fmla="*/ 0 w 6886072"/>
              <a:gd name="connsiteY37" fmla="*/ 1614413 h 4748274"/>
              <a:gd name="connsiteX38" fmla="*/ 0 w 6886072"/>
              <a:gd name="connsiteY38" fmla="*/ 1115844 h 4748274"/>
              <a:gd name="connsiteX39" fmla="*/ 0 w 6886072"/>
              <a:gd name="connsiteY39" fmla="*/ 569793 h 4748274"/>
              <a:gd name="connsiteX40" fmla="*/ 0 w 6886072"/>
              <a:gd name="connsiteY40" fmla="*/ 0 h 474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886072" h="4748274" fill="none" extrusionOk="0">
                <a:moveTo>
                  <a:pt x="0" y="0"/>
                </a:moveTo>
                <a:cubicBezTo>
                  <a:pt x="134124" y="-76260"/>
                  <a:pt x="511625" y="31933"/>
                  <a:pt x="642700" y="0"/>
                </a:cubicBezTo>
                <a:cubicBezTo>
                  <a:pt x="773775" y="-31933"/>
                  <a:pt x="878847" y="32249"/>
                  <a:pt x="1009957" y="0"/>
                </a:cubicBezTo>
                <a:cubicBezTo>
                  <a:pt x="1141067" y="-32249"/>
                  <a:pt x="1376480" y="65162"/>
                  <a:pt x="1721518" y="0"/>
                </a:cubicBezTo>
                <a:cubicBezTo>
                  <a:pt x="2066556" y="-65162"/>
                  <a:pt x="2009383" y="61900"/>
                  <a:pt x="2295357" y="0"/>
                </a:cubicBezTo>
                <a:cubicBezTo>
                  <a:pt x="2581331" y="-61900"/>
                  <a:pt x="2581206" y="39187"/>
                  <a:pt x="2662615" y="0"/>
                </a:cubicBezTo>
                <a:cubicBezTo>
                  <a:pt x="2744024" y="-39187"/>
                  <a:pt x="3094504" y="64550"/>
                  <a:pt x="3236454" y="0"/>
                </a:cubicBezTo>
                <a:cubicBezTo>
                  <a:pt x="3378404" y="-64550"/>
                  <a:pt x="3635181" y="32815"/>
                  <a:pt x="3948015" y="0"/>
                </a:cubicBezTo>
                <a:cubicBezTo>
                  <a:pt x="4260849" y="-32815"/>
                  <a:pt x="4260928" y="27964"/>
                  <a:pt x="4452993" y="0"/>
                </a:cubicBezTo>
                <a:cubicBezTo>
                  <a:pt x="4645058" y="-27964"/>
                  <a:pt x="4834695" y="44288"/>
                  <a:pt x="4957972" y="0"/>
                </a:cubicBezTo>
                <a:cubicBezTo>
                  <a:pt x="5081249" y="-44288"/>
                  <a:pt x="5260566" y="51889"/>
                  <a:pt x="5531811" y="0"/>
                </a:cubicBezTo>
                <a:cubicBezTo>
                  <a:pt x="5803056" y="-51889"/>
                  <a:pt x="6021332" y="47045"/>
                  <a:pt x="6174511" y="0"/>
                </a:cubicBezTo>
                <a:cubicBezTo>
                  <a:pt x="6327690" y="-47045"/>
                  <a:pt x="6647471" y="49492"/>
                  <a:pt x="6886072" y="0"/>
                </a:cubicBezTo>
                <a:cubicBezTo>
                  <a:pt x="6913404" y="197917"/>
                  <a:pt x="6847462" y="388025"/>
                  <a:pt x="6886072" y="641017"/>
                </a:cubicBezTo>
                <a:cubicBezTo>
                  <a:pt x="6924682" y="894009"/>
                  <a:pt x="6865630" y="917700"/>
                  <a:pt x="6886072" y="1187069"/>
                </a:cubicBezTo>
                <a:cubicBezTo>
                  <a:pt x="6906514" y="1456438"/>
                  <a:pt x="6865925" y="1471331"/>
                  <a:pt x="6886072" y="1685637"/>
                </a:cubicBezTo>
                <a:cubicBezTo>
                  <a:pt x="6906219" y="1899943"/>
                  <a:pt x="6874007" y="2112973"/>
                  <a:pt x="6886072" y="2279172"/>
                </a:cubicBezTo>
                <a:cubicBezTo>
                  <a:pt x="6898137" y="2445371"/>
                  <a:pt x="6841080" y="2645910"/>
                  <a:pt x="6886072" y="2920189"/>
                </a:cubicBezTo>
                <a:cubicBezTo>
                  <a:pt x="6931064" y="3194468"/>
                  <a:pt x="6851529" y="3454904"/>
                  <a:pt x="6886072" y="3608688"/>
                </a:cubicBezTo>
                <a:cubicBezTo>
                  <a:pt x="6920615" y="3762472"/>
                  <a:pt x="6782947" y="4205755"/>
                  <a:pt x="6886072" y="4748274"/>
                </a:cubicBezTo>
                <a:cubicBezTo>
                  <a:pt x="6608586" y="4823573"/>
                  <a:pt x="6340236" y="4732776"/>
                  <a:pt x="6174511" y="4748274"/>
                </a:cubicBezTo>
                <a:cubicBezTo>
                  <a:pt x="6008786" y="4763772"/>
                  <a:pt x="5844648" y="4724961"/>
                  <a:pt x="5669533" y="4748274"/>
                </a:cubicBezTo>
                <a:cubicBezTo>
                  <a:pt x="5494418" y="4771587"/>
                  <a:pt x="5415492" y="4745018"/>
                  <a:pt x="5164554" y="4748274"/>
                </a:cubicBezTo>
                <a:cubicBezTo>
                  <a:pt x="4913616" y="4751530"/>
                  <a:pt x="4906514" y="4715933"/>
                  <a:pt x="4659575" y="4748274"/>
                </a:cubicBezTo>
                <a:cubicBezTo>
                  <a:pt x="4412636" y="4780615"/>
                  <a:pt x="4194271" y="4694324"/>
                  <a:pt x="4016875" y="4748274"/>
                </a:cubicBezTo>
                <a:cubicBezTo>
                  <a:pt x="3839479" y="4802224"/>
                  <a:pt x="3719442" y="4701959"/>
                  <a:pt x="3443036" y="4748274"/>
                </a:cubicBezTo>
                <a:cubicBezTo>
                  <a:pt x="3166630" y="4794589"/>
                  <a:pt x="3229152" y="4739006"/>
                  <a:pt x="3075779" y="4748274"/>
                </a:cubicBezTo>
                <a:cubicBezTo>
                  <a:pt x="2922406" y="4757542"/>
                  <a:pt x="2706954" y="4747167"/>
                  <a:pt x="2570800" y="4748274"/>
                </a:cubicBezTo>
                <a:cubicBezTo>
                  <a:pt x="2434646" y="4749381"/>
                  <a:pt x="2209023" y="4746542"/>
                  <a:pt x="1928100" y="4748274"/>
                </a:cubicBezTo>
                <a:cubicBezTo>
                  <a:pt x="1647177" y="4750006"/>
                  <a:pt x="1619367" y="4723788"/>
                  <a:pt x="1491982" y="4748274"/>
                </a:cubicBezTo>
                <a:cubicBezTo>
                  <a:pt x="1364597" y="4772760"/>
                  <a:pt x="941806" y="4735425"/>
                  <a:pt x="780421" y="4748274"/>
                </a:cubicBezTo>
                <a:cubicBezTo>
                  <a:pt x="619036" y="4761123"/>
                  <a:pt x="230324" y="4688325"/>
                  <a:pt x="0" y="4748274"/>
                </a:cubicBezTo>
                <a:cubicBezTo>
                  <a:pt x="-38447" y="4544237"/>
                  <a:pt x="48931" y="4442063"/>
                  <a:pt x="0" y="4154740"/>
                </a:cubicBezTo>
                <a:cubicBezTo>
                  <a:pt x="-48931" y="3867417"/>
                  <a:pt x="46390" y="3927649"/>
                  <a:pt x="0" y="3703654"/>
                </a:cubicBezTo>
                <a:cubicBezTo>
                  <a:pt x="-46390" y="3479659"/>
                  <a:pt x="5459" y="3280473"/>
                  <a:pt x="0" y="3110119"/>
                </a:cubicBezTo>
                <a:cubicBezTo>
                  <a:pt x="-5459" y="2939766"/>
                  <a:pt x="44009" y="2730248"/>
                  <a:pt x="0" y="2611551"/>
                </a:cubicBezTo>
                <a:cubicBezTo>
                  <a:pt x="-44009" y="2492854"/>
                  <a:pt x="47631" y="2302171"/>
                  <a:pt x="0" y="2112982"/>
                </a:cubicBezTo>
                <a:cubicBezTo>
                  <a:pt x="-47631" y="1923793"/>
                  <a:pt x="59297" y="1795892"/>
                  <a:pt x="0" y="1614413"/>
                </a:cubicBezTo>
                <a:cubicBezTo>
                  <a:pt x="-59297" y="1432934"/>
                  <a:pt x="25392" y="1244524"/>
                  <a:pt x="0" y="1115844"/>
                </a:cubicBezTo>
                <a:cubicBezTo>
                  <a:pt x="-25392" y="987164"/>
                  <a:pt x="30907" y="700993"/>
                  <a:pt x="0" y="569793"/>
                </a:cubicBezTo>
                <a:cubicBezTo>
                  <a:pt x="-30907" y="438593"/>
                  <a:pt x="30538" y="270014"/>
                  <a:pt x="0" y="0"/>
                </a:cubicBezTo>
                <a:close/>
              </a:path>
              <a:path w="6886072" h="4748274" stroke="0" extrusionOk="0">
                <a:moveTo>
                  <a:pt x="0" y="0"/>
                </a:moveTo>
                <a:cubicBezTo>
                  <a:pt x="139292" y="-12312"/>
                  <a:pt x="332116" y="39010"/>
                  <a:pt x="504979" y="0"/>
                </a:cubicBezTo>
                <a:cubicBezTo>
                  <a:pt x="677842" y="-39010"/>
                  <a:pt x="768167" y="33859"/>
                  <a:pt x="872236" y="0"/>
                </a:cubicBezTo>
                <a:cubicBezTo>
                  <a:pt x="976305" y="-33859"/>
                  <a:pt x="1368536" y="45965"/>
                  <a:pt x="1583797" y="0"/>
                </a:cubicBezTo>
                <a:cubicBezTo>
                  <a:pt x="1799058" y="-45965"/>
                  <a:pt x="1958353" y="24678"/>
                  <a:pt x="2088775" y="0"/>
                </a:cubicBezTo>
                <a:cubicBezTo>
                  <a:pt x="2219197" y="-24678"/>
                  <a:pt x="2341517" y="46803"/>
                  <a:pt x="2593754" y="0"/>
                </a:cubicBezTo>
                <a:cubicBezTo>
                  <a:pt x="2845991" y="-46803"/>
                  <a:pt x="3094249" y="50925"/>
                  <a:pt x="3305315" y="0"/>
                </a:cubicBezTo>
                <a:cubicBezTo>
                  <a:pt x="3516381" y="-50925"/>
                  <a:pt x="3630464" y="22432"/>
                  <a:pt x="3741432" y="0"/>
                </a:cubicBezTo>
                <a:cubicBezTo>
                  <a:pt x="3852400" y="-22432"/>
                  <a:pt x="4240885" y="49359"/>
                  <a:pt x="4452993" y="0"/>
                </a:cubicBezTo>
                <a:cubicBezTo>
                  <a:pt x="4665101" y="-49359"/>
                  <a:pt x="4956492" y="13674"/>
                  <a:pt x="5164554" y="0"/>
                </a:cubicBezTo>
                <a:cubicBezTo>
                  <a:pt x="5372616" y="-13674"/>
                  <a:pt x="5576461" y="17767"/>
                  <a:pt x="5738393" y="0"/>
                </a:cubicBezTo>
                <a:cubicBezTo>
                  <a:pt x="5900325" y="-17767"/>
                  <a:pt x="6511278" y="67486"/>
                  <a:pt x="6886072" y="0"/>
                </a:cubicBezTo>
                <a:cubicBezTo>
                  <a:pt x="6927361" y="169854"/>
                  <a:pt x="6833254" y="411368"/>
                  <a:pt x="6886072" y="546052"/>
                </a:cubicBezTo>
                <a:cubicBezTo>
                  <a:pt x="6938890" y="680736"/>
                  <a:pt x="6838768" y="894939"/>
                  <a:pt x="6886072" y="997138"/>
                </a:cubicBezTo>
                <a:cubicBezTo>
                  <a:pt x="6933376" y="1099337"/>
                  <a:pt x="6883390" y="1446939"/>
                  <a:pt x="6886072" y="1590672"/>
                </a:cubicBezTo>
                <a:cubicBezTo>
                  <a:pt x="6888754" y="1734405"/>
                  <a:pt x="6840460" y="1904293"/>
                  <a:pt x="6886072" y="2184206"/>
                </a:cubicBezTo>
                <a:cubicBezTo>
                  <a:pt x="6931684" y="2464119"/>
                  <a:pt x="6864814" y="2557150"/>
                  <a:pt x="6886072" y="2777740"/>
                </a:cubicBezTo>
                <a:cubicBezTo>
                  <a:pt x="6907330" y="2998330"/>
                  <a:pt x="6868279" y="3185302"/>
                  <a:pt x="6886072" y="3418757"/>
                </a:cubicBezTo>
                <a:cubicBezTo>
                  <a:pt x="6903865" y="3652212"/>
                  <a:pt x="6821586" y="3792324"/>
                  <a:pt x="6886072" y="4059774"/>
                </a:cubicBezTo>
                <a:cubicBezTo>
                  <a:pt x="6950558" y="4327224"/>
                  <a:pt x="6867508" y="4497559"/>
                  <a:pt x="6886072" y="4748274"/>
                </a:cubicBezTo>
                <a:cubicBezTo>
                  <a:pt x="6786910" y="4785706"/>
                  <a:pt x="6626248" y="4705869"/>
                  <a:pt x="6518815" y="4748274"/>
                </a:cubicBezTo>
                <a:cubicBezTo>
                  <a:pt x="6411382" y="4790679"/>
                  <a:pt x="6097223" y="4724594"/>
                  <a:pt x="5807254" y="4748274"/>
                </a:cubicBezTo>
                <a:cubicBezTo>
                  <a:pt x="5517285" y="4771954"/>
                  <a:pt x="5446356" y="4711301"/>
                  <a:pt x="5233415" y="4748274"/>
                </a:cubicBezTo>
                <a:cubicBezTo>
                  <a:pt x="5020474" y="4785247"/>
                  <a:pt x="4954012" y="4699096"/>
                  <a:pt x="4797297" y="4748274"/>
                </a:cubicBezTo>
                <a:cubicBezTo>
                  <a:pt x="4640582" y="4797452"/>
                  <a:pt x="4478725" y="4691666"/>
                  <a:pt x="4223457" y="4748274"/>
                </a:cubicBezTo>
                <a:cubicBezTo>
                  <a:pt x="3968189" y="4804882"/>
                  <a:pt x="3954470" y="4717866"/>
                  <a:pt x="3856200" y="4748274"/>
                </a:cubicBezTo>
                <a:cubicBezTo>
                  <a:pt x="3757930" y="4778682"/>
                  <a:pt x="3629309" y="4738266"/>
                  <a:pt x="3488943" y="4748274"/>
                </a:cubicBezTo>
                <a:cubicBezTo>
                  <a:pt x="3348577" y="4758282"/>
                  <a:pt x="3136927" y="4689839"/>
                  <a:pt x="2915104" y="4748274"/>
                </a:cubicBezTo>
                <a:cubicBezTo>
                  <a:pt x="2693281" y="4806709"/>
                  <a:pt x="2606487" y="4716231"/>
                  <a:pt x="2478986" y="4748274"/>
                </a:cubicBezTo>
                <a:cubicBezTo>
                  <a:pt x="2351485" y="4780317"/>
                  <a:pt x="1966635" y="4700929"/>
                  <a:pt x="1836286" y="4748274"/>
                </a:cubicBezTo>
                <a:cubicBezTo>
                  <a:pt x="1705937" y="4795619"/>
                  <a:pt x="1586479" y="4698283"/>
                  <a:pt x="1400168" y="4748274"/>
                </a:cubicBezTo>
                <a:cubicBezTo>
                  <a:pt x="1213857" y="4798265"/>
                  <a:pt x="963676" y="4673640"/>
                  <a:pt x="757468" y="4748274"/>
                </a:cubicBezTo>
                <a:cubicBezTo>
                  <a:pt x="551260" y="4822908"/>
                  <a:pt x="339561" y="4737946"/>
                  <a:pt x="0" y="4748274"/>
                </a:cubicBezTo>
                <a:cubicBezTo>
                  <a:pt x="-54674" y="4523744"/>
                  <a:pt x="52298" y="4249921"/>
                  <a:pt x="0" y="4107257"/>
                </a:cubicBezTo>
                <a:cubicBezTo>
                  <a:pt x="-52298" y="3964593"/>
                  <a:pt x="47757" y="3784193"/>
                  <a:pt x="0" y="3466240"/>
                </a:cubicBezTo>
                <a:cubicBezTo>
                  <a:pt x="-47757" y="3148287"/>
                  <a:pt x="20369" y="3106630"/>
                  <a:pt x="0" y="2777740"/>
                </a:cubicBezTo>
                <a:cubicBezTo>
                  <a:pt x="-20369" y="2448850"/>
                  <a:pt x="35194" y="2455395"/>
                  <a:pt x="0" y="2231689"/>
                </a:cubicBezTo>
                <a:cubicBezTo>
                  <a:pt x="-35194" y="2007983"/>
                  <a:pt x="7696" y="1747342"/>
                  <a:pt x="0" y="1543189"/>
                </a:cubicBezTo>
                <a:cubicBezTo>
                  <a:pt x="-7696" y="1339036"/>
                  <a:pt x="19347" y="1186730"/>
                  <a:pt x="0" y="1044620"/>
                </a:cubicBezTo>
                <a:cubicBezTo>
                  <a:pt x="-19347" y="902510"/>
                  <a:pt x="30989" y="817507"/>
                  <a:pt x="0" y="593534"/>
                </a:cubicBezTo>
                <a:cubicBezTo>
                  <a:pt x="-30989" y="369561"/>
                  <a:pt x="28725" y="158789"/>
                  <a:pt x="0" y="0"/>
                </a:cubicBezTo>
                <a:close/>
              </a:path>
            </a:pathLst>
          </a:custGeom>
          <a:ln>
            <a:solidFill>
              <a:schemeClr val="tx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3910738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Allocating Revenue</a:t>
            </a:r>
          </a:p>
        </p:txBody>
      </p:sp>
      <p:sp>
        <p:nvSpPr>
          <p:cNvPr id="6" name="Slide Number Placeholder 5">
            <a:extLst>
              <a:ext uri="{FF2B5EF4-FFF2-40B4-BE49-F238E27FC236}">
                <a16:creationId xmlns:a16="http://schemas.microsoft.com/office/drawing/2014/main" id="{FA885B7C-5ADA-4777-860C-6F02ED9DA8C5}"/>
              </a:ext>
            </a:extLst>
          </p:cNvPr>
          <p:cNvSpPr>
            <a:spLocks noGrp="1"/>
          </p:cNvSpPr>
          <p:nvPr>
            <p:ph type="sldNum" sz="quarter" idx="12"/>
          </p:nvPr>
        </p:nvSpPr>
        <p:spPr/>
        <p:txBody>
          <a:bodyPr/>
          <a:lstStyle/>
          <a:p>
            <a:fld id="{91282398-6795-448D-A7D5-5E173B797758}" type="slidenum">
              <a:rPr lang="en-CA" smtClean="0"/>
              <a:t>28</a:t>
            </a:fld>
            <a:endParaRPr lang="en-CA" dirty="0"/>
          </a:p>
        </p:txBody>
      </p:sp>
      <p:pic>
        <p:nvPicPr>
          <p:cNvPr id="8" name="Picture 1">
            <a:extLst>
              <a:ext uri="{FF2B5EF4-FFF2-40B4-BE49-F238E27FC236}">
                <a16:creationId xmlns:a16="http://schemas.microsoft.com/office/drawing/2014/main" id="{C75DAACD-0DE9-4317-88BF-36711C2A0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32391"/>
            <a:ext cx="10285207" cy="181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AEC7E806-0F34-448D-B4E9-527E29069977}"/>
              </a:ext>
            </a:extLst>
          </p:cNvPr>
          <p:cNvCxnSpPr>
            <a:cxnSpLocks/>
          </p:cNvCxnSpPr>
          <p:nvPr/>
        </p:nvCxnSpPr>
        <p:spPr>
          <a:xfrm flipV="1">
            <a:off x="4001845" y="2206297"/>
            <a:ext cx="104907" cy="1399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5">
            <a:extLst>
              <a:ext uri="{FF2B5EF4-FFF2-40B4-BE49-F238E27FC236}">
                <a16:creationId xmlns:a16="http://schemas.microsoft.com/office/drawing/2014/main" id="{7F9E104F-B9F2-4BCC-ABD5-78361FE2AA6A}"/>
              </a:ext>
            </a:extLst>
          </p:cNvPr>
          <p:cNvSpPr txBox="1">
            <a:spLocks noChangeArrowheads="1"/>
          </p:cNvSpPr>
          <p:nvPr/>
        </p:nvSpPr>
        <p:spPr bwMode="auto">
          <a:xfrm>
            <a:off x="1247701" y="3566516"/>
            <a:ext cx="432117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CA" altLang="en-US" sz="1800" dirty="0">
                <a:solidFill>
                  <a:srgbClr val="002060"/>
                </a:solidFill>
                <a:latin typeface="+mj-lt"/>
                <a:cs typeface="Arial" panose="020B0604020202020204" pitchFamily="34" charset="0"/>
              </a:rPr>
              <a:t>This is essentially a spreadsheet. You can change the size of the columns by clicking on the edge of the column header to shrink or expand the column.</a:t>
            </a:r>
          </a:p>
          <a:p>
            <a:pPr eaLnBrk="0" fontAlgn="base" hangingPunct="0">
              <a:spcBef>
                <a:spcPct val="0"/>
              </a:spcBef>
              <a:spcAft>
                <a:spcPct val="0"/>
              </a:spcAft>
              <a:buNone/>
            </a:pPr>
            <a:endParaRPr lang="en-CA" altLang="en-US" sz="1800" dirty="0">
              <a:solidFill>
                <a:srgbClr val="002060"/>
              </a:solidFill>
              <a:latin typeface="+mj-lt"/>
              <a:cs typeface="Arial" panose="020B0604020202020204" pitchFamily="34" charset="0"/>
            </a:endParaRPr>
          </a:p>
          <a:p>
            <a:pPr eaLnBrk="0" fontAlgn="base" hangingPunct="0">
              <a:spcBef>
                <a:spcPct val="0"/>
              </a:spcBef>
              <a:spcAft>
                <a:spcPct val="0"/>
              </a:spcAft>
              <a:buNone/>
            </a:pPr>
            <a:endParaRPr lang="en-CA" altLang="en-US" sz="1800" dirty="0">
              <a:solidFill>
                <a:srgbClr val="002060"/>
              </a:solidFill>
              <a:latin typeface="+mj-lt"/>
              <a:cs typeface="Arial" panose="020B0604020202020204" pitchFamily="34" charset="0"/>
            </a:endParaRPr>
          </a:p>
          <a:p>
            <a:pPr eaLnBrk="0" fontAlgn="base" hangingPunct="0">
              <a:spcBef>
                <a:spcPct val="0"/>
              </a:spcBef>
              <a:spcAft>
                <a:spcPct val="0"/>
              </a:spcAft>
              <a:buNone/>
            </a:pPr>
            <a:r>
              <a:rPr lang="en-CA" altLang="en-US" sz="1800" dirty="0">
                <a:solidFill>
                  <a:srgbClr val="002060"/>
                </a:solidFill>
                <a:latin typeface="+mj-lt"/>
                <a:cs typeface="Arial" panose="020B0604020202020204" pitchFamily="34" charset="0"/>
              </a:rPr>
              <a:t>You can sort or ‘Filter’ the items to find only those you are interested in – by dollar amount, bill payment etc.</a:t>
            </a:r>
          </a:p>
        </p:txBody>
      </p:sp>
      <p:cxnSp>
        <p:nvCxnSpPr>
          <p:cNvPr id="14" name="Straight Arrow Connector 13">
            <a:extLst>
              <a:ext uri="{FF2B5EF4-FFF2-40B4-BE49-F238E27FC236}">
                <a16:creationId xmlns:a16="http://schemas.microsoft.com/office/drawing/2014/main" id="{EC0A07E9-F097-48A9-8E31-9CDF45E16471}"/>
              </a:ext>
            </a:extLst>
          </p:cNvPr>
          <p:cNvCxnSpPr>
            <a:cxnSpLocks/>
          </p:cNvCxnSpPr>
          <p:nvPr/>
        </p:nvCxnSpPr>
        <p:spPr>
          <a:xfrm flipV="1">
            <a:off x="5432612" y="2206297"/>
            <a:ext cx="1967416" cy="32193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086DB4-E934-4D10-9C07-EEA4BE63187E}"/>
              </a:ext>
            </a:extLst>
          </p:cNvPr>
          <p:cNvCxnSpPr>
            <a:cxnSpLocks/>
          </p:cNvCxnSpPr>
          <p:nvPr/>
        </p:nvCxnSpPr>
        <p:spPr>
          <a:xfrm flipV="1">
            <a:off x="5432612" y="3566516"/>
            <a:ext cx="3474720" cy="1859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814197-7147-4845-8D77-EC936FD89F5F}"/>
              </a:ext>
            </a:extLst>
          </p:cNvPr>
          <p:cNvPicPr>
            <a:picLocks noChangeAspect="1"/>
          </p:cNvPicPr>
          <p:nvPr/>
        </p:nvPicPr>
        <p:blipFill>
          <a:blip r:embed="rId4"/>
          <a:stretch>
            <a:fillRect/>
          </a:stretch>
        </p:blipFill>
        <p:spPr>
          <a:xfrm>
            <a:off x="8907332" y="2829187"/>
            <a:ext cx="1200150" cy="1666875"/>
          </a:xfrm>
          <a:prstGeom prst="rect">
            <a:avLst/>
          </a:prstGeom>
        </p:spPr>
      </p:pic>
    </p:spTree>
    <p:extLst>
      <p:ext uri="{BB962C8B-B14F-4D97-AF65-F5344CB8AC3E}">
        <p14:creationId xmlns:p14="http://schemas.microsoft.com/office/powerpoint/2010/main" val="97833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007443" cy="879781"/>
          </a:xfrm>
        </p:spPr>
        <p:txBody>
          <a:bodyPr/>
          <a:lstStyle/>
          <a:p>
            <a:r>
              <a:rPr lang="en-US" dirty="0"/>
              <a:t>Demo - Allocating Revenue</a:t>
            </a:r>
          </a:p>
        </p:txBody>
      </p:sp>
      <p:sp>
        <p:nvSpPr>
          <p:cNvPr id="5" name="Text Placeholder 4"/>
          <p:cNvSpPr>
            <a:spLocks noGrp="1"/>
          </p:cNvSpPr>
          <p:nvPr>
            <p:ph type="body" sz="quarter" idx="13"/>
          </p:nvPr>
        </p:nvSpPr>
        <p:spPr>
          <a:xfrm>
            <a:off x="7092779" y="373215"/>
            <a:ext cx="3915032" cy="431800"/>
          </a:xfrm>
        </p:spPr>
        <p:txBody>
          <a:bodyPr/>
          <a:lstStyle/>
          <a:p>
            <a:r>
              <a:rPr lang="en-US" dirty="0"/>
              <a:t>Waiting Revenues</a:t>
            </a:r>
          </a:p>
        </p:txBody>
      </p:sp>
      <p:sp>
        <p:nvSpPr>
          <p:cNvPr id="6" name="Slide Number Placeholder 5">
            <a:extLst>
              <a:ext uri="{FF2B5EF4-FFF2-40B4-BE49-F238E27FC236}">
                <a16:creationId xmlns:a16="http://schemas.microsoft.com/office/drawing/2014/main" id="{08B23E41-FF14-4809-91E3-C4E5CFC50454}"/>
              </a:ext>
            </a:extLst>
          </p:cNvPr>
          <p:cNvSpPr>
            <a:spLocks noGrp="1"/>
          </p:cNvSpPr>
          <p:nvPr>
            <p:ph type="sldNum" sz="quarter" idx="12"/>
          </p:nvPr>
        </p:nvSpPr>
        <p:spPr/>
        <p:txBody>
          <a:bodyPr/>
          <a:lstStyle/>
          <a:p>
            <a:fld id="{91282398-6795-448D-A7D5-5E173B797758}" type="slidenum">
              <a:rPr lang="en-CA" smtClean="0"/>
              <a:t>29</a:t>
            </a:fld>
            <a:endParaRPr lang="en-CA" dirty="0"/>
          </a:p>
        </p:txBody>
      </p:sp>
      <p:sp>
        <p:nvSpPr>
          <p:cNvPr id="7" name="TextBox 3">
            <a:extLst>
              <a:ext uri="{FF2B5EF4-FFF2-40B4-BE49-F238E27FC236}">
                <a16:creationId xmlns:a16="http://schemas.microsoft.com/office/drawing/2014/main" id="{E198BE57-CF71-4CF3-B72A-F9836CDF5086}"/>
              </a:ext>
            </a:extLst>
          </p:cNvPr>
          <p:cNvSpPr txBox="1">
            <a:spLocks noChangeArrowheads="1"/>
          </p:cNvSpPr>
          <p:nvPr/>
        </p:nvSpPr>
        <p:spPr bwMode="auto">
          <a:xfrm>
            <a:off x="960609" y="1379108"/>
            <a:ext cx="2881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dirty="0">
                <a:solidFill>
                  <a:srgbClr val="0070C0"/>
                </a:solidFill>
                <a:latin typeface="+mj-lt"/>
              </a:rPr>
              <a:t>On the Outstanding Revenues form, click on the transaction number to open up the transaction</a:t>
            </a:r>
          </a:p>
        </p:txBody>
      </p:sp>
      <p:pic>
        <p:nvPicPr>
          <p:cNvPr id="8" name="Picture 6">
            <a:extLst>
              <a:ext uri="{FF2B5EF4-FFF2-40B4-BE49-F238E27FC236}">
                <a16:creationId xmlns:a16="http://schemas.microsoft.com/office/drawing/2014/main" id="{03BD27C9-E09B-435A-88FB-6E79B4955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248" y="1379108"/>
            <a:ext cx="1514475" cy="1524000"/>
          </a:xfrm>
          <a:custGeom>
            <a:avLst/>
            <a:gdLst>
              <a:gd name="connsiteX0" fmla="*/ 0 w 1514475"/>
              <a:gd name="connsiteY0" fmla="*/ 0 h 1524000"/>
              <a:gd name="connsiteX1" fmla="*/ 489680 w 1514475"/>
              <a:gd name="connsiteY1" fmla="*/ 0 h 1524000"/>
              <a:gd name="connsiteX2" fmla="*/ 949071 w 1514475"/>
              <a:gd name="connsiteY2" fmla="*/ 0 h 1524000"/>
              <a:gd name="connsiteX3" fmla="*/ 1514475 w 1514475"/>
              <a:gd name="connsiteY3" fmla="*/ 0 h 1524000"/>
              <a:gd name="connsiteX4" fmla="*/ 1514475 w 1514475"/>
              <a:gd name="connsiteY4" fmla="*/ 492760 h 1524000"/>
              <a:gd name="connsiteX5" fmla="*/ 1514475 w 1514475"/>
              <a:gd name="connsiteY5" fmla="*/ 970280 h 1524000"/>
              <a:gd name="connsiteX6" fmla="*/ 1514475 w 1514475"/>
              <a:gd name="connsiteY6" fmla="*/ 1524000 h 1524000"/>
              <a:gd name="connsiteX7" fmla="*/ 1009650 w 1514475"/>
              <a:gd name="connsiteY7" fmla="*/ 1524000 h 1524000"/>
              <a:gd name="connsiteX8" fmla="*/ 474536 w 1514475"/>
              <a:gd name="connsiteY8" fmla="*/ 1524000 h 1524000"/>
              <a:gd name="connsiteX9" fmla="*/ 0 w 1514475"/>
              <a:gd name="connsiteY9" fmla="*/ 1524000 h 1524000"/>
              <a:gd name="connsiteX10" fmla="*/ 0 w 1514475"/>
              <a:gd name="connsiteY10" fmla="*/ 1016000 h 1524000"/>
              <a:gd name="connsiteX11" fmla="*/ 0 w 1514475"/>
              <a:gd name="connsiteY11" fmla="*/ 523240 h 1524000"/>
              <a:gd name="connsiteX12" fmla="*/ 0 w 1514475"/>
              <a:gd name="connsiteY12"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4475" h="1524000" extrusionOk="0">
                <a:moveTo>
                  <a:pt x="0" y="0"/>
                </a:moveTo>
                <a:cubicBezTo>
                  <a:pt x="182416" y="-42762"/>
                  <a:pt x="285372" y="37053"/>
                  <a:pt x="489680" y="0"/>
                </a:cubicBezTo>
                <a:cubicBezTo>
                  <a:pt x="693988" y="-37053"/>
                  <a:pt x="752901" y="49461"/>
                  <a:pt x="949071" y="0"/>
                </a:cubicBezTo>
                <a:cubicBezTo>
                  <a:pt x="1145241" y="-49461"/>
                  <a:pt x="1276440" y="26027"/>
                  <a:pt x="1514475" y="0"/>
                </a:cubicBezTo>
                <a:cubicBezTo>
                  <a:pt x="1527409" y="214134"/>
                  <a:pt x="1510173" y="306897"/>
                  <a:pt x="1514475" y="492760"/>
                </a:cubicBezTo>
                <a:cubicBezTo>
                  <a:pt x="1518777" y="678623"/>
                  <a:pt x="1492454" y="862909"/>
                  <a:pt x="1514475" y="970280"/>
                </a:cubicBezTo>
                <a:cubicBezTo>
                  <a:pt x="1536496" y="1077651"/>
                  <a:pt x="1470663" y="1321771"/>
                  <a:pt x="1514475" y="1524000"/>
                </a:cubicBezTo>
                <a:cubicBezTo>
                  <a:pt x="1290927" y="1579262"/>
                  <a:pt x="1240163" y="1519489"/>
                  <a:pt x="1009650" y="1524000"/>
                </a:cubicBezTo>
                <a:cubicBezTo>
                  <a:pt x="779138" y="1528511"/>
                  <a:pt x="648386" y="1464213"/>
                  <a:pt x="474536" y="1524000"/>
                </a:cubicBezTo>
                <a:cubicBezTo>
                  <a:pt x="300686" y="1583787"/>
                  <a:pt x="179942" y="1478370"/>
                  <a:pt x="0" y="1524000"/>
                </a:cubicBezTo>
                <a:cubicBezTo>
                  <a:pt x="-2482" y="1397605"/>
                  <a:pt x="44794" y="1191009"/>
                  <a:pt x="0" y="1016000"/>
                </a:cubicBezTo>
                <a:cubicBezTo>
                  <a:pt x="-44794" y="840991"/>
                  <a:pt x="5269" y="737651"/>
                  <a:pt x="0" y="523240"/>
                </a:cubicBezTo>
                <a:cubicBezTo>
                  <a:pt x="-5269" y="308829"/>
                  <a:pt x="40300" y="135088"/>
                  <a:pt x="0" y="0"/>
                </a:cubicBezTo>
                <a:close/>
              </a:path>
            </a:pathLst>
          </a:custGeom>
          <a:noFill/>
          <a:ln w="9525">
            <a:solidFill>
              <a:srgbClr val="000000"/>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0FC6424D-4FA6-444F-81FE-A5CC47F37FE1}"/>
              </a:ext>
            </a:extLst>
          </p:cNvPr>
          <p:cNvCxnSpPr>
            <a:cxnSpLocks/>
          </p:cNvCxnSpPr>
          <p:nvPr/>
        </p:nvCxnSpPr>
        <p:spPr>
          <a:xfrm>
            <a:off x="3628448" y="2105392"/>
            <a:ext cx="1384616" cy="6080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4">
            <a:extLst>
              <a:ext uri="{FF2B5EF4-FFF2-40B4-BE49-F238E27FC236}">
                <a16:creationId xmlns:a16="http://schemas.microsoft.com/office/drawing/2014/main" id="{15C0427E-C192-45DE-B765-619F52AA3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089" y="3260412"/>
            <a:ext cx="7077075" cy="295275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A93E1052-9510-40ED-8D41-383DE47D4E1B}"/>
              </a:ext>
            </a:extLst>
          </p:cNvPr>
          <p:cNvCxnSpPr>
            <a:cxnSpLocks/>
          </p:cNvCxnSpPr>
          <p:nvPr/>
        </p:nvCxnSpPr>
        <p:spPr>
          <a:xfrm>
            <a:off x="2517289" y="2579258"/>
            <a:ext cx="2072418" cy="1465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902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46FF9CB1-069C-4412-A4A8-FDCE6E045F1C}"/>
              </a:ext>
            </a:extLst>
          </p:cNvPr>
          <p:cNvSpPr>
            <a:spLocks noGrp="1"/>
          </p:cNvSpPr>
          <p:nvPr>
            <p:ph type="sldNum" sz="quarter" idx="12"/>
          </p:nvPr>
        </p:nvSpPr>
        <p:spPr/>
        <p:txBody>
          <a:bodyPr/>
          <a:lstStyle/>
          <a:p>
            <a:fld id="{91282398-6795-448D-A7D5-5E173B797758}" type="slidenum">
              <a:rPr lang="en-CA" smtClean="0"/>
              <a:t>3</a:t>
            </a:fld>
            <a:endParaRPr lang="en-CA" dirty="0"/>
          </a:p>
        </p:txBody>
      </p:sp>
      <p:graphicFrame>
        <p:nvGraphicFramePr>
          <p:cNvPr id="5" name="Table 4">
            <a:extLst>
              <a:ext uri="{FF2B5EF4-FFF2-40B4-BE49-F238E27FC236}">
                <a16:creationId xmlns:a16="http://schemas.microsoft.com/office/drawing/2014/main" id="{0EFD8463-CE5C-419E-B85A-D3846978AA56}"/>
              </a:ext>
            </a:extLst>
          </p:cNvPr>
          <p:cNvGraphicFramePr>
            <a:graphicFrameLocks noGrp="1"/>
          </p:cNvGraphicFramePr>
          <p:nvPr>
            <p:extLst>
              <p:ext uri="{D42A27DB-BD31-4B8C-83A1-F6EECF244321}">
                <p14:modId xmlns:p14="http://schemas.microsoft.com/office/powerpoint/2010/main" val="1762357946"/>
              </p:ext>
            </p:extLst>
          </p:nvPr>
        </p:nvGraphicFramePr>
        <p:xfrm>
          <a:off x="2021304" y="2020578"/>
          <a:ext cx="7883091" cy="2652396"/>
        </p:xfrm>
        <a:graphic>
          <a:graphicData uri="http://schemas.openxmlformats.org/drawingml/2006/table">
            <a:tbl>
              <a:tblPr firstRow="1" firstCol="1" bandRow="1"/>
              <a:tblGrid>
                <a:gridCol w="2196305">
                  <a:extLst>
                    <a:ext uri="{9D8B030D-6E8A-4147-A177-3AD203B41FA5}">
                      <a16:colId xmlns:a16="http://schemas.microsoft.com/office/drawing/2014/main" val="294890144"/>
                    </a:ext>
                  </a:extLst>
                </a:gridCol>
                <a:gridCol w="5686786">
                  <a:extLst>
                    <a:ext uri="{9D8B030D-6E8A-4147-A177-3AD203B41FA5}">
                      <a16:colId xmlns:a16="http://schemas.microsoft.com/office/drawing/2014/main" val="3382459786"/>
                    </a:ext>
                  </a:extLst>
                </a:gridCol>
              </a:tblGrid>
              <a:tr h="393700">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(minutes)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5B94"/>
                    </a:solidFill>
                  </a:tcPr>
                </a:tc>
                <a:tc>
                  <a:txBody>
                    <a:bodyPr/>
                    <a:lstStyle/>
                    <a:p>
                      <a:pPr marL="0" marR="0">
                        <a:lnSpc>
                          <a:spcPct val="107000"/>
                        </a:lnSpc>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5B94"/>
                    </a:solidFill>
                  </a:tcPr>
                </a:tc>
                <a:extLst>
                  <a:ext uri="{0D108BD9-81ED-4DB2-BD59-A6C34878D82A}">
                    <a16:rowId xmlns:a16="http://schemas.microsoft.com/office/drawing/2014/main" val="1458112175"/>
                  </a:ext>
                </a:extLst>
              </a:tr>
              <a:tr h="450850">
                <a:tc>
                  <a:txBody>
                    <a:bodyPr/>
                    <a:lstStyle/>
                    <a:p>
                      <a:pPr marL="0" marR="0" algn="ctr">
                        <a:lnSpc>
                          <a:spcPct val="107000"/>
                        </a:lnSpc>
                        <a:spcBef>
                          <a:spcPts val="0"/>
                        </a:spcBef>
                        <a:spcAft>
                          <a:spcPts val="0"/>
                        </a:spcAft>
                      </a:pPr>
                      <a:r>
                        <a:rPr lang="en-US" sz="1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Introduction and Welcome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4224512217"/>
                  </a:ext>
                </a:extLst>
              </a:tr>
              <a:tr h="393700">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Overview of Unified Banking</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2912280824"/>
                  </a:ext>
                </a:extLst>
              </a:tr>
              <a:tr h="393700">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Role of the Treasurer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66803699"/>
                  </a:ext>
                </a:extLst>
              </a:tr>
              <a:tr h="393700">
                <a:tc>
                  <a:txBody>
                    <a:body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20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Unified Banking Foundations:  </a:t>
                      </a:r>
                    </a:p>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Logon, Dashboard, Revenues, Deposit slips,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tcPr>
                </a:tc>
                <a:extLst>
                  <a:ext uri="{0D108BD9-81ED-4DB2-BD59-A6C34878D82A}">
                    <a16:rowId xmlns:a16="http://schemas.microsoft.com/office/drawing/2014/main" val="4253923202"/>
                  </a:ext>
                </a:extLst>
              </a:tr>
              <a:tr h="393700">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Unified Banking Foundations: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Expenses, Purchase Cards, Credit Limits,  Cash Advance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110446634"/>
                  </a:ext>
                </a:extLst>
              </a:tr>
            </a:tbl>
          </a:graphicData>
        </a:graphic>
      </p:graphicFrame>
    </p:spTree>
    <p:extLst>
      <p:ext uri="{BB962C8B-B14F-4D97-AF65-F5344CB8AC3E}">
        <p14:creationId xmlns:p14="http://schemas.microsoft.com/office/powerpoint/2010/main" val="1229254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Allocating Revenue</a:t>
            </a:r>
          </a:p>
        </p:txBody>
      </p:sp>
      <p:sp>
        <p:nvSpPr>
          <p:cNvPr id="5" name="Text Placeholder 4"/>
          <p:cNvSpPr>
            <a:spLocks noGrp="1"/>
          </p:cNvSpPr>
          <p:nvPr>
            <p:ph type="body" sz="quarter" idx="13"/>
          </p:nvPr>
        </p:nvSpPr>
        <p:spPr/>
        <p:txBody>
          <a:bodyPr/>
          <a:lstStyle/>
          <a:p>
            <a:r>
              <a:rPr lang="en-US" dirty="0"/>
              <a:t>Waiting Revenues</a:t>
            </a:r>
          </a:p>
        </p:txBody>
      </p:sp>
      <p:sp>
        <p:nvSpPr>
          <p:cNvPr id="7" name="Rectangle 6"/>
          <p:cNvSpPr/>
          <p:nvPr/>
        </p:nvSpPr>
        <p:spPr>
          <a:xfrm>
            <a:off x="5122715" y="2565107"/>
            <a:ext cx="4220845" cy="1803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 name="Picture 2"/>
          <p:cNvPicPr>
            <a:picLocks noChangeAspect="1"/>
          </p:cNvPicPr>
          <p:nvPr/>
        </p:nvPicPr>
        <p:blipFill>
          <a:blip r:embed="rId3"/>
          <a:stretch>
            <a:fillRect/>
          </a:stretch>
        </p:blipFill>
        <p:spPr>
          <a:xfrm>
            <a:off x="4195182" y="1414456"/>
            <a:ext cx="6404158" cy="5443544"/>
          </a:xfrm>
          <a:prstGeom prst="rect">
            <a:avLst/>
          </a:prstGeom>
        </p:spPr>
      </p:pic>
      <p:sp>
        <p:nvSpPr>
          <p:cNvPr id="6" name="Slide Number Placeholder 5">
            <a:extLst>
              <a:ext uri="{FF2B5EF4-FFF2-40B4-BE49-F238E27FC236}">
                <a16:creationId xmlns:a16="http://schemas.microsoft.com/office/drawing/2014/main" id="{3D9DA01F-98F8-4D71-984E-B2CC1F8C8AD8}"/>
              </a:ext>
            </a:extLst>
          </p:cNvPr>
          <p:cNvSpPr>
            <a:spLocks noGrp="1"/>
          </p:cNvSpPr>
          <p:nvPr>
            <p:ph type="sldNum" sz="quarter" idx="12"/>
          </p:nvPr>
        </p:nvSpPr>
        <p:spPr/>
        <p:txBody>
          <a:bodyPr/>
          <a:lstStyle/>
          <a:p>
            <a:fld id="{91282398-6795-448D-A7D5-5E173B797758}" type="slidenum">
              <a:rPr lang="en-CA" smtClean="0"/>
              <a:t>30</a:t>
            </a:fld>
            <a:endParaRPr lang="en-CA" dirty="0"/>
          </a:p>
        </p:txBody>
      </p:sp>
    </p:spTree>
    <p:extLst>
      <p:ext uri="{BB962C8B-B14F-4D97-AF65-F5344CB8AC3E}">
        <p14:creationId xmlns:p14="http://schemas.microsoft.com/office/powerpoint/2010/main" val="2201605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 - Revenue Distribution List</a:t>
            </a:r>
          </a:p>
        </p:txBody>
      </p:sp>
      <p:sp>
        <p:nvSpPr>
          <p:cNvPr id="3" name="Content Placeholder 2"/>
          <p:cNvSpPr>
            <a:spLocks noGrp="1"/>
          </p:cNvSpPr>
          <p:nvPr>
            <p:ph idx="1"/>
          </p:nvPr>
        </p:nvSpPr>
        <p:spPr>
          <a:xfrm>
            <a:off x="838200" y="1380565"/>
            <a:ext cx="10876722" cy="4796397"/>
          </a:xfrm>
        </p:spPr>
        <p:txBody>
          <a:bodyPr numCol="2"/>
          <a:lstStyle/>
          <a:p>
            <a:r>
              <a:rPr lang="en-CA" sz="1800" dirty="0"/>
              <a:t>Campership subsidies</a:t>
            </a:r>
          </a:p>
          <a:p>
            <a:r>
              <a:rPr lang="en-CA" sz="1800" dirty="0"/>
              <a:t>CWFF collected</a:t>
            </a:r>
          </a:p>
          <a:p>
            <a:r>
              <a:rPr lang="en-CA" sz="1800" dirty="0"/>
              <a:t>Donations</a:t>
            </a:r>
          </a:p>
          <a:p>
            <a:r>
              <a:rPr lang="en-CA" sz="1800" dirty="0"/>
              <a:t>Dues</a:t>
            </a:r>
          </a:p>
          <a:p>
            <a:r>
              <a:rPr lang="en-CA" sz="1800" dirty="0"/>
              <a:t>Equipment Revenues</a:t>
            </a:r>
          </a:p>
          <a:p>
            <a:r>
              <a:rPr lang="en-CA" sz="1800" dirty="0"/>
              <a:t>Fall (Mint) Cookies</a:t>
            </a:r>
          </a:p>
          <a:p>
            <a:r>
              <a:rPr lang="en-CA" sz="1800" dirty="0"/>
              <a:t>Fundraising – Approved</a:t>
            </a:r>
          </a:p>
          <a:p>
            <a:r>
              <a:rPr lang="en-CA" sz="1800" dirty="0"/>
              <a:t>International Trip Revenue</a:t>
            </a:r>
          </a:p>
          <a:p>
            <a:r>
              <a:rPr lang="en-CA" sz="1800" dirty="0"/>
              <a:t>Membership fees collected</a:t>
            </a:r>
          </a:p>
          <a:p>
            <a:r>
              <a:rPr lang="en-CA" sz="1800" dirty="0"/>
              <a:t>Parent orders Revenue (Guide Store)</a:t>
            </a:r>
          </a:p>
          <a:p>
            <a:r>
              <a:rPr lang="en-CA" sz="1800" dirty="0"/>
              <a:t>Previous Year Spring (sandwich) Cookies Revenue</a:t>
            </a:r>
          </a:p>
          <a:p>
            <a:r>
              <a:rPr lang="en-CA" sz="1800" dirty="0"/>
              <a:t>PROVINCE WIDE CAMP Revenues</a:t>
            </a:r>
          </a:p>
          <a:p>
            <a:r>
              <a:rPr lang="en-CA" sz="1800" dirty="0"/>
              <a:t>Special Events (Calendar and Day Camp &lt;15 </a:t>
            </a:r>
            <a:r>
              <a:rPr lang="en-CA" sz="1800" dirty="0" err="1"/>
              <a:t>yrs</a:t>
            </a:r>
            <a:r>
              <a:rPr lang="en-CA" sz="1800" dirty="0"/>
              <a:t>)</a:t>
            </a:r>
          </a:p>
          <a:p>
            <a:r>
              <a:rPr lang="en-CA" sz="1800" dirty="0"/>
              <a:t>Spring (sandwich) Cookie Revenue</a:t>
            </a:r>
          </a:p>
          <a:p>
            <a:r>
              <a:rPr lang="en-CA" sz="1800" dirty="0"/>
              <a:t>Taxable Activities (extract GST and QST) Overnight and Day 15+ years</a:t>
            </a:r>
          </a:p>
          <a:p>
            <a:r>
              <a:rPr lang="en-CA" sz="1800" dirty="0"/>
              <a:t>Training</a:t>
            </a:r>
          </a:p>
          <a:p>
            <a:r>
              <a:rPr lang="en-CA" sz="1800" dirty="0"/>
              <a:t>Z Finance Clearing Account</a:t>
            </a:r>
          </a:p>
          <a:p>
            <a:endParaRPr lang="en-CA" dirty="0"/>
          </a:p>
        </p:txBody>
      </p:sp>
      <p:sp>
        <p:nvSpPr>
          <p:cNvPr id="5" name="Slide Number Placeholder 4">
            <a:extLst>
              <a:ext uri="{FF2B5EF4-FFF2-40B4-BE49-F238E27FC236}">
                <a16:creationId xmlns:a16="http://schemas.microsoft.com/office/drawing/2014/main" id="{A0224313-1DCC-4596-AAE9-1639C20674B2}"/>
              </a:ext>
            </a:extLst>
          </p:cNvPr>
          <p:cNvSpPr>
            <a:spLocks noGrp="1"/>
          </p:cNvSpPr>
          <p:nvPr>
            <p:ph type="sldNum" sz="quarter" idx="12"/>
          </p:nvPr>
        </p:nvSpPr>
        <p:spPr/>
        <p:txBody>
          <a:bodyPr/>
          <a:lstStyle/>
          <a:p>
            <a:fld id="{91282398-6795-448D-A7D5-5E173B797758}" type="slidenum">
              <a:rPr lang="en-CA" smtClean="0"/>
              <a:t>31</a:t>
            </a:fld>
            <a:endParaRPr lang="en-CA" dirty="0"/>
          </a:p>
        </p:txBody>
      </p:sp>
    </p:spTree>
    <p:extLst>
      <p:ext uri="{BB962C8B-B14F-4D97-AF65-F5344CB8AC3E}">
        <p14:creationId xmlns:p14="http://schemas.microsoft.com/office/powerpoint/2010/main" val="4256851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Revenues</a:t>
            </a:r>
          </a:p>
        </p:txBody>
      </p:sp>
      <p:sp>
        <p:nvSpPr>
          <p:cNvPr id="4" name="Content Placeholder 3"/>
          <p:cNvSpPr>
            <a:spLocks noGrp="1"/>
          </p:cNvSpPr>
          <p:nvPr>
            <p:ph sz="half" idx="4294967295"/>
          </p:nvPr>
        </p:nvSpPr>
        <p:spPr>
          <a:xfrm>
            <a:off x="838200" y="2254004"/>
            <a:ext cx="7251549" cy="3684588"/>
          </a:xfrm>
        </p:spPr>
        <p:txBody>
          <a:bodyPr>
            <a:normAutofit fontScale="92500" lnSpcReduction="10000"/>
          </a:bodyPr>
          <a:lstStyle/>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If a cheque is returned to GGC  as NFS, your Unified Banking Clerk will send you a copy of the cheque</a:t>
            </a:r>
          </a:p>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The money will be removed from your account</a:t>
            </a:r>
          </a:p>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You must collect the money  from the person who wrote the cheque PLUS a service charge of $25</a:t>
            </a:r>
          </a:p>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Once deposited:</a:t>
            </a:r>
          </a:p>
          <a:p>
            <a:pPr marL="742950" lvl="1" indent="-285750" eaLnBrk="0" fontAlgn="base" hangingPunct="0">
              <a:lnSpc>
                <a:spcPct val="100000"/>
              </a:lnSpc>
              <a:spcBef>
                <a:spcPct val="20000"/>
              </a:spcBef>
              <a:spcAft>
                <a:spcPct val="0"/>
              </a:spcAft>
              <a:buFont typeface="Arial" panose="020B0604020202020204" pitchFamily="34" charset="0"/>
              <a:buChar char="–"/>
            </a:pPr>
            <a:r>
              <a:rPr lang="en-CA" altLang="en-US" sz="2200" dirty="0">
                <a:solidFill>
                  <a:srgbClr val="005B94"/>
                </a:solidFill>
                <a:latin typeface="+mj-lt"/>
              </a:rPr>
              <a:t>Verify and allocate the original amount as usual</a:t>
            </a:r>
          </a:p>
          <a:p>
            <a:pPr marL="742950" lvl="1" indent="-285750" eaLnBrk="0" fontAlgn="base" hangingPunct="0">
              <a:lnSpc>
                <a:spcPct val="100000"/>
              </a:lnSpc>
              <a:spcBef>
                <a:spcPct val="20000"/>
              </a:spcBef>
              <a:spcAft>
                <a:spcPct val="0"/>
              </a:spcAft>
              <a:buFont typeface="Arial" panose="020B0604020202020204" pitchFamily="34" charset="0"/>
              <a:buChar char="–"/>
            </a:pPr>
            <a:r>
              <a:rPr lang="en-CA" altLang="en-US" sz="2200" dirty="0">
                <a:solidFill>
                  <a:srgbClr val="005B94"/>
                </a:solidFill>
                <a:latin typeface="+mj-lt"/>
              </a:rPr>
              <a:t>Verify  and allocate the additional $25 as “other”, make a note the comments section</a:t>
            </a:r>
          </a:p>
          <a:p>
            <a:pPr marL="742950" lvl="1" indent="-285750" eaLnBrk="0" fontAlgn="base" hangingPunct="0">
              <a:lnSpc>
                <a:spcPct val="100000"/>
              </a:lnSpc>
              <a:spcBef>
                <a:spcPct val="20000"/>
              </a:spcBef>
              <a:spcAft>
                <a:spcPct val="0"/>
              </a:spcAft>
              <a:buFont typeface="Arial" panose="020B0604020202020204" pitchFamily="34" charset="0"/>
              <a:buChar char="–"/>
            </a:pPr>
            <a:r>
              <a:rPr lang="en-CA" altLang="en-US" sz="2200" dirty="0">
                <a:solidFill>
                  <a:srgbClr val="005B94"/>
                </a:solidFill>
                <a:latin typeface="+mj-lt"/>
              </a:rPr>
              <a:t>Transfer the $25 to Province, noting the cause and advise your Unified Banking Clerk</a:t>
            </a:r>
          </a:p>
          <a:p>
            <a:pPr marL="742950" lvl="1" indent="-285750" eaLnBrk="0" fontAlgn="base" hangingPunct="0">
              <a:lnSpc>
                <a:spcPct val="100000"/>
              </a:lnSpc>
              <a:spcBef>
                <a:spcPct val="20000"/>
              </a:spcBef>
              <a:spcAft>
                <a:spcPct val="0"/>
              </a:spcAft>
              <a:buFont typeface="Arial" panose="020B0604020202020204" pitchFamily="34" charset="0"/>
              <a:buChar char="–"/>
            </a:pPr>
            <a:endParaRPr lang="en-CA" altLang="en-US" dirty="0">
              <a:solidFill>
                <a:prstClr val="black"/>
              </a:solidFill>
              <a:latin typeface="Calibri"/>
            </a:endParaRPr>
          </a:p>
          <a:p>
            <a:endParaRPr lang="en-US" dirty="0">
              <a:solidFill>
                <a:schemeClr val="accent1"/>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2363139768"/>
              </p:ext>
            </p:extLst>
          </p:nvPr>
        </p:nvGraphicFramePr>
        <p:xfrm>
          <a:off x="838199" y="1681163"/>
          <a:ext cx="7251551" cy="457200"/>
        </p:xfrm>
        <a:graphic>
          <a:graphicData uri="http://schemas.openxmlformats.org/drawingml/2006/table">
            <a:tbl>
              <a:tblPr firstRow="1" bandRow="1">
                <a:tableStyleId>{5C22544A-7EE6-4342-B048-85BDC9FD1C3A}</a:tableStyleId>
              </a:tblPr>
              <a:tblGrid>
                <a:gridCol w="7251551">
                  <a:extLst>
                    <a:ext uri="{9D8B030D-6E8A-4147-A177-3AD203B41FA5}">
                      <a16:colId xmlns:a16="http://schemas.microsoft.com/office/drawing/2014/main" val="1063756576"/>
                    </a:ext>
                  </a:extLst>
                </a:gridCol>
              </a:tblGrid>
              <a:tr h="370840">
                <a:tc>
                  <a:txBody>
                    <a:bodyPr/>
                    <a:lstStyle/>
                    <a:p>
                      <a:r>
                        <a:rPr lang="en-US" sz="2400" dirty="0">
                          <a:latin typeface="+mj-lt"/>
                        </a:rPr>
                        <a:t>Things you may encounter – NSF Cheques</a:t>
                      </a:r>
                    </a:p>
                  </a:txBody>
                  <a:tcPr/>
                </a:tc>
                <a:extLst>
                  <a:ext uri="{0D108BD9-81ED-4DB2-BD59-A6C34878D82A}">
                    <a16:rowId xmlns:a16="http://schemas.microsoft.com/office/drawing/2014/main" val="3281710334"/>
                  </a:ext>
                </a:extLst>
              </a:tr>
            </a:tbl>
          </a:graphicData>
        </a:graphic>
      </p:graphicFrame>
      <p:sp>
        <p:nvSpPr>
          <p:cNvPr id="5" name="Slide Number Placeholder 4">
            <a:extLst>
              <a:ext uri="{FF2B5EF4-FFF2-40B4-BE49-F238E27FC236}">
                <a16:creationId xmlns:a16="http://schemas.microsoft.com/office/drawing/2014/main" id="{9BC69551-BE4F-40E9-A062-62508391B63F}"/>
              </a:ext>
            </a:extLst>
          </p:cNvPr>
          <p:cNvSpPr>
            <a:spLocks noGrp="1"/>
          </p:cNvSpPr>
          <p:nvPr>
            <p:ph type="sldNum" sz="quarter" idx="12"/>
          </p:nvPr>
        </p:nvSpPr>
        <p:spPr/>
        <p:txBody>
          <a:bodyPr/>
          <a:lstStyle/>
          <a:p>
            <a:fld id="{91282398-6795-448D-A7D5-5E173B797758}" type="slidenum">
              <a:rPr lang="en-CA" smtClean="0"/>
              <a:t>32</a:t>
            </a:fld>
            <a:endParaRPr lang="en-CA" dirty="0"/>
          </a:p>
        </p:txBody>
      </p:sp>
      <p:pic>
        <p:nvPicPr>
          <p:cNvPr id="7" name="Picture 6">
            <a:extLst>
              <a:ext uri="{FF2B5EF4-FFF2-40B4-BE49-F238E27FC236}">
                <a16:creationId xmlns:a16="http://schemas.microsoft.com/office/drawing/2014/main" id="{63255DBC-3878-4454-A985-95C011230E49}"/>
              </a:ext>
            </a:extLst>
          </p:cNvPr>
          <p:cNvPicPr>
            <a:picLocks noChangeAspect="1"/>
          </p:cNvPicPr>
          <p:nvPr/>
        </p:nvPicPr>
        <p:blipFill>
          <a:blip r:embed="rId3"/>
          <a:stretch>
            <a:fillRect/>
          </a:stretch>
        </p:blipFill>
        <p:spPr>
          <a:xfrm rot="1319573">
            <a:off x="8613771" y="2718309"/>
            <a:ext cx="2847975" cy="1895475"/>
          </a:xfrm>
          <a:prstGeom prst="rect">
            <a:avLst/>
          </a:prstGeom>
        </p:spPr>
      </p:pic>
    </p:spTree>
    <p:extLst>
      <p:ext uri="{BB962C8B-B14F-4D97-AF65-F5344CB8AC3E}">
        <p14:creationId xmlns:p14="http://schemas.microsoft.com/office/powerpoint/2010/main" val="2311677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Expenses </a:t>
            </a:r>
          </a:p>
        </p:txBody>
      </p:sp>
    </p:spTree>
    <p:extLst>
      <p:ext uri="{BB962C8B-B14F-4D97-AF65-F5344CB8AC3E}">
        <p14:creationId xmlns:p14="http://schemas.microsoft.com/office/powerpoint/2010/main" val="2360652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p:txBody>
          <a:bodyPr/>
          <a:lstStyle/>
          <a:p>
            <a:r>
              <a:rPr lang="en-US" dirty="0">
                <a:solidFill>
                  <a:schemeClr val="accent1"/>
                </a:solidFill>
                <a:latin typeface="+mj-lt"/>
              </a:rPr>
              <a:t>All expenses should be made through the P-Cards unless the vendor does not accept Visa</a:t>
            </a:r>
          </a:p>
          <a:p>
            <a:r>
              <a:rPr lang="en-US" dirty="0">
                <a:solidFill>
                  <a:schemeClr val="accent1"/>
                </a:solidFill>
                <a:latin typeface="+mj-lt"/>
              </a:rPr>
              <a:t>Benefit of P-Cards</a:t>
            </a:r>
          </a:p>
          <a:p>
            <a:pPr lvl="1"/>
            <a:r>
              <a:rPr lang="en-US" sz="2400" dirty="0">
                <a:solidFill>
                  <a:schemeClr val="accent1"/>
                </a:solidFill>
                <a:latin typeface="+mj-lt"/>
              </a:rPr>
              <a:t>Purchase card holder is not out of pocket</a:t>
            </a:r>
          </a:p>
          <a:p>
            <a:pPr marL="457200" lvl="1" indent="0">
              <a:buNone/>
            </a:pPr>
            <a:r>
              <a:rPr lang="en-US" sz="2400" dirty="0">
                <a:solidFill>
                  <a:schemeClr val="accent1"/>
                </a:solidFill>
                <a:latin typeface="+mj-lt"/>
              </a:rPr>
              <a:t> </a:t>
            </a:r>
          </a:p>
          <a:p>
            <a:r>
              <a:rPr lang="en-US" dirty="0">
                <a:solidFill>
                  <a:schemeClr val="accent1"/>
                </a:solidFill>
                <a:latin typeface="+mj-lt"/>
              </a:rPr>
              <a:t>Additional purchase cards (limit 2 per unit) </a:t>
            </a:r>
          </a:p>
          <a:p>
            <a:pPr marL="457200" lvl="1" indent="0">
              <a:buNone/>
            </a:pPr>
            <a:endParaRPr lang="en-US" sz="2400" dirty="0">
              <a:solidFill>
                <a:schemeClr val="accent1"/>
              </a:solidFill>
            </a:endParaRPr>
          </a:p>
        </p:txBody>
      </p:sp>
      <p:sp>
        <p:nvSpPr>
          <p:cNvPr id="5" name="Text Placeholder 4"/>
          <p:cNvSpPr>
            <a:spLocks noGrp="1"/>
          </p:cNvSpPr>
          <p:nvPr>
            <p:ph type="body" sz="quarter" idx="13"/>
          </p:nvPr>
        </p:nvSpPr>
        <p:spPr/>
        <p:txBody>
          <a:bodyPr/>
          <a:lstStyle/>
          <a:p>
            <a:r>
              <a:rPr lang="en-US" dirty="0">
                <a:latin typeface="+mj-lt"/>
              </a:rPr>
              <a:t>Purchase Cards </a:t>
            </a:r>
          </a:p>
        </p:txBody>
      </p:sp>
      <p:sp>
        <p:nvSpPr>
          <p:cNvPr id="6" name="Slide Number Placeholder 5">
            <a:extLst>
              <a:ext uri="{FF2B5EF4-FFF2-40B4-BE49-F238E27FC236}">
                <a16:creationId xmlns:a16="http://schemas.microsoft.com/office/drawing/2014/main" id="{57263789-44E8-4E92-ABC0-E6ED6022DD73}"/>
              </a:ext>
            </a:extLst>
          </p:cNvPr>
          <p:cNvSpPr>
            <a:spLocks noGrp="1"/>
          </p:cNvSpPr>
          <p:nvPr>
            <p:ph type="sldNum" sz="quarter" idx="12"/>
          </p:nvPr>
        </p:nvSpPr>
        <p:spPr/>
        <p:txBody>
          <a:bodyPr/>
          <a:lstStyle/>
          <a:p>
            <a:fld id="{91282398-6795-448D-A7D5-5E173B797758}" type="slidenum">
              <a:rPr lang="en-CA" smtClean="0"/>
              <a:t>34</a:t>
            </a:fld>
            <a:endParaRPr lang="en-CA" dirty="0"/>
          </a:p>
        </p:txBody>
      </p:sp>
    </p:spTree>
    <p:extLst>
      <p:ext uri="{BB962C8B-B14F-4D97-AF65-F5344CB8AC3E}">
        <p14:creationId xmlns:p14="http://schemas.microsoft.com/office/powerpoint/2010/main" val="294975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a:t>
            </a:r>
          </a:p>
        </p:txBody>
      </p:sp>
      <p:sp>
        <p:nvSpPr>
          <p:cNvPr id="3" name="Content Placeholder 2"/>
          <p:cNvSpPr>
            <a:spLocks noGrp="1"/>
          </p:cNvSpPr>
          <p:nvPr>
            <p:ph idx="1"/>
          </p:nvPr>
        </p:nvSpPr>
        <p:spPr/>
        <p:txBody>
          <a:bodyPr/>
          <a:lstStyle/>
          <a:p>
            <a:r>
              <a:rPr lang="en-US" dirty="0">
                <a:solidFill>
                  <a:schemeClr val="accent1"/>
                </a:solidFill>
                <a:latin typeface="+mj-lt"/>
              </a:rPr>
              <a:t>Allocate the waiting expense  </a:t>
            </a:r>
          </a:p>
          <a:p>
            <a:endParaRPr lang="en-US" dirty="0">
              <a:solidFill>
                <a:schemeClr val="accent1"/>
              </a:solidFill>
            </a:endParaRPr>
          </a:p>
        </p:txBody>
      </p:sp>
      <p:sp>
        <p:nvSpPr>
          <p:cNvPr id="5" name="Text Placeholder 4"/>
          <p:cNvSpPr>
            <a:spLocks noGrp="1"/>
          </p:cNvSpPr>
          <p:nvPr>
            <p:ph type="body" sz="quarter" idx="13"/>
          </p:nvPr>
        </p:nvSpPr>
        <p:spPr/>
        <p:txBody>
          <a:bodyPr/>
          <a:lstStyle/>
          <a:p>
            <a:r>
              <a:rPr lang="en-US" dirty="0">
                <a:latin typeface="+mj-lt"/>
              </a:rPr>
              <a:t>Demo – Allocating a P-Card expense</a:t>
            </a:r>
          </a:p>
        </p:txBody>
      </p:sp>
      <p:sp>
        <p:nvSpPr>
          <p:cNvPr id="6" name="Slide Number Placeholder 5">
            <a:extLst>
              <a:ext uri="{FF2B5EF4-FFF2-40B4-BE49-F238E27FC236}">
                <a16:creationId xmlns:a16="http://schemas.microsoft.com/office/drawing/2014/main" id="{615E44B5-BD35-43B6-9CD2-E1C15697ACDF}"/>
              </a:ext>
            </a:extLst>
          </p:cNvPr>
          <p:cNvSpPr>
            <a:spLocks noGrp="1"/>
          </p:cNvSpPr>
          <p:nvPr>
            <p:ph type="sldNum" sz="quarter" idx="12"/>
          </p:nvPr>
        </p:nvSpPr>
        <p:spPr/>
        <p:txBody>
          <a:bodyPr/>
          <a:lstStyle/>
          <a:p>
            <a:fld id="{91282398-6795-448D-A7D5-5E173B797758}" type="slidenum">
              <a:rPr lang="en-CA" smtClean="0"/>
              <a:t>35</a:t>
            </a:fld>
            <a:endParaRPr lang="en-CA" dirty="0"/>
          </a:p>
        </p:txBody>
      </p:sp>
    </p:spTree>
    <p:extLst>
      <p:ext uri="{BB962C8B-B14F-4D97-AF65-F5344CB8AC3E}">
        <p14:creationId xmlns:p14="http://schemas.microsoft.com/office/powerpoint/2010/main" val="321517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Allocating a P-Card expense</a:t>
            </a:r>
          </a:p>
        </p:txBody>
      </p:sp>
      <p:sp>
        <p:nvSpPr>
          <p:cNvPr id="5" name="Text Placeholder 4"/>
          <p:cNvSpPr>
            <a:spLocks noGrp="1"/>
          </p:cNvSpPr>
          <p:nvPr>
            <p:ph type="body" sz="quarter" idx="13"/>
          </p:nvPr>
        </p:nvSpPr>
        <p:spPr/>
        <p:txBody>
          <a:bodyPr/>
          <a:lstStyle/>
          <a:p>
            <a:r>
              <a:rPr lang="en-US" dirty="0"/>
              <a:t>Waiting Expenses</a:t>
            </a:r>
          </a:p>
        </p:txBody>
      </p:sp>
      <p:sp>
        <p:nvSpPr>
          <p:cNvPr id="6" name="Slide Number Placeholder 5">
            <a:extLst>
              <a:ext uri="{FF2B5EF4-FFF2-40B4-BE49-F238E27FC236}">
                <a16:creationId xmlns:a16="http://schemas.microsoft.com/office/drawing/2014/main" id="{BCD466D4-92DD-42FC-B218-9E1E548D955A}"/>
              </a:ext>
            </a:extLst>
          </p:cNvPr>
          <p:cNvSpPr>
            <a:spLocks noGrp="1"/>
          </p:cNvSpPr>
          <p:nvPr>
            <p:ph type="sldNum" sz="quarter" idx="12"/>
          </p:nvPr>
        </p:nvSpPr>
        <p:spPr/>
        <p:txBody>
          <a:bodyPr/>
          <a:lstStyle/>
          <a:p>
            <a:fld id="{91282398-6795-448D-A7D5-5E173B797758}" type="slidenum">
              <a:rPr lang="en-CA" smtClean="0"/>
              <a:t>36</a:t>
            </a:fld>
            <a:endParaRPr lang="en-CA" dirty="0"/>
          </a:p>
        </p:txBody>
      </p:sp>
      <p:pic>
        <p:nvPicPr>
          <p:cNvPr id="9" name="Picture 8" descr="A screenshot of a cell phone&#10;&#10;Description automatically generated">
            <a:extLst>
              <a:ext uri="{FF2B5EF4-FFF2-40B4-BE49-F238E27FC236}">
                <a16:creationId xmlns:a16="http://schemas.microsoft.com/office/drawing/2014/main" id="{363D6A90-77BD-4F70-9E5D-A4FD5AA8D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1872" y="1347968"/>
            <a:ext cx="7871292" cy="5190943"/>
          </a:xfrm>
          <a:prstGeom prst="rect">
            <a:avLst/>
          </a:prstGeom>
        </p:spPr>
      </p:pic>
    </p:spTree>
    <p:extLst>
      <p:ext uri="{BB962C8B-B14F-4D97-AF65-F5344CB8AC3E}">
        <p14:creationId xmlns:p14="http://schemas.microsoft.com/office/powerpoint/2010/main" val="3893899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6" y="386378"/>
            <a:ext cx="3993292" cy="552928"/>
          </a:xfrm>
        </p:spPr>
        <p:txBody>
          <a:bodyPr/>
          <a:lstStyle/>
          <a:p>
            <a:r>
              <a:rPr lang="en-US" sz="3200" dirty="0"/>
              <a:t>Demo – Allocating a </a:t>
            </a:r>
            <a:br>
              <a:rPr lang="en-US" sz="3200" dirty="0"/>
            </a:br>
            <a:r>
              <a:rPr lang="en-US" sz="3200" dirty="0"/>
              <a:t>P-Card expense</a:t>
            </a:r>
          </a:p>
        </p:txBody>
      </p:sp>
      <p:sp>
        <p:nvSpPr>
          <p:cNvPr id="13" name="Rectangle 12"/>
          <p:cNvSpPr/>
          <p:nvPr/>
        </p:nvSpPr>
        <p:spPr>
          <a:xfrm>
            <a:off x="5171122" y="2140314"/>
            <a:ext cx="1849755" cy="1695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Slide Number Placeholder 5">
            <a:extLst>
              <a:ext uri="{FF2B5EF4-FFF2-40B4-BE49-F238E27FC236}">
                <a16:creationId xmlns:a16="http://schemas.microsoft.com/office/drawing/2014/main" id="{3505F702-0BB5-4EEB-81BE-5CF498415097}"/>
              </a:ext>
            </a:extLst>
          </p:cNvPr>
          <p:cNvSpPr>
            <a:spLocks noGrp="1"/>
          </p:cNvSpPr>
          <p:nvPr>
            <p:ph type="sldNum" sz="quarter" idx="12"/>
          </p:nvPr>
        </p:nvSpPr>
        <p:spPr/>
        <p:txBody>
          <a:bodyPr/>
          <a:lstStyle/>
          <a:p>
            <a:fld id="{91282398-6795-448D-A7D5-5E173B797758}" type="slidenum">
              <a:rPr lang="en-CA" smtClean="0"/>
              <a:t>37</a:t>
            </a:fld>
            <a:endParaRPr lang="en-CA" dirty="0"/>
          </a:p>
        </p:txBody>
      </p:sp>
      <p:sp>
        <p:nvSpPr>
          <p:cNvPr id="10" name="Content Placeholder 3">
            <a:extLst>
              <a:ext uri="{FF2B5EF4-FFF2-40B4-BE49-F238E27FC236}">
                <a16:creationId xmlns:a16="http://schemas.microsoft.com/office/drawing/2014/main" id="{C218E64E-824B-405E-AD1B-96E0689567D5}"/>
              </a:ext>
            </a:extLst>
          </p:cNvPr>
          <p:cNvSpPr txBox="1">
            <a:spLocks/>
          </p:cNvSpPr>
          <p:nvPr/>
        </p:nvSpPr>
        <p:spPr bwMode="auto">
          <a:xfrm>
            <a:off x="707072" y="1387700"/>
            <a:ext cx="4464050" cy="481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000" b="0" i="0" u="none" strike="noStrike" kern="1200" cap="none" spc="0" normalizeH="0" baseline="0" noProof="0" dirty="0">
                <a:ln>
                  <a:noFill/>
                </a:ln>
                <a:solidFill>
                  <a:srgbClr val="005B94"/>
                </a:solidFill>
                <a:effectLst/>
                <a:uLnTx/>
                <a:uFillTx/>
                <a:latin typeface="+mj-lt"/>
                <a:ea typeface="+mn-ea"/>
                <a:cs typeface="+mn-cs"/>
              </a:rPr>
              <a:t>Use the merchant receipt with the tax breakout, not the summary credit card receipt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000" b="0" i="0" u="none" strike="noStrike" kern="1200" cap="none" spc="0" normalizeH="0" baseline="0" noProof="0" dirty="0">
                <a:ln>
                  <a:noFill/>
                </a:ln>
                <a:solidFill>
                  <a:srgbClr val="005B94"/>
                </a:solidFill>
                <a:effectLst/>
                <a:uLnTx/>
                <a:uFillTx/>
                <a:latin typeface="+mj-lt"/>
                <a:ea typeface="+mn-ea"/>
                <a:cs typeface="+mn-cs"/>
              </a:rPr>
              <a:t>First thing to do: break out taxes, if any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000" b="0" i="0" u="none" strike="noStrike" kern="1200" cap="none" spc="0" normalizeH="0" baseline="0" noProof="0" dirty="0">
                <a:ln>
                  <a:noFill/>
                </a:ln>
                <a:solidFill>
                  <a:srgbClr val="005B94"/>
                </a:solidFill>
                <a:effectLst/>
                <a:uLnTx/>
                <a:uFillTx/>
                <a:latin typeface="+mj-lt"/>
                <a:ea typeface="+mn-ea"/>
                <a:cs typeface="+mn-cs"/>
              </a:rPr>
              <a:t>Choose verification code(s)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000" b="0" i="0" u="none" strike="noStrike" kern="1200" cap="none" spc="0" normalizeH="0" baseline="0" noProof="0" dirty="0">
                <a:ln>
                  <a:noFill/>
                </a:ln>
                <a:solidFill>
                  <a:srgbClr val="005B94"/>
                </a:solidFill>
                <a:effectLst/>
                <a:uLnTx/>
                <a:uFillTx/>
                <a:latin typeface="+mj-lt"/>
                <a:ea typeface="+mn-ea"/>
                <a:cs typeface="+mn-cs"/>
              </a:rPr>
              <a:t>Put transaction number, date and your initials on front of receipt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altLang="en-US" sz="2000" b="0" i="0" u="none" strike="noStrike" kern="1200" cap="none" spc="0" normalizeH="0" baseline="0" noProof="0" dirty="0">
                <a:ln>
                  <a:noFill/>
                </a:ln>
                <a:solidFill>
                  <a:srgbClr val="005B94"/>
                </a:solidFill>
                <a:effectLst/>
                <a:uLnTx/>
                <a:uFillTx/>
                <a:latin typeface="+mj-lt"/>
                <a:ea typeface="+mn-ea"/>
                <a:cs typeface="+mn-cs"/>
              </a:rPr>
              <a:t>Scan receipts and attach the file </a:t>
            </a:r>
          </a:p>
        </p:txBody>
      </p:sp>
      <p:pic>
        <p:nvPicPr>
          <p:cNvPr id="12" name="Picture 4">
            <a:extLst>
              <a:ext uri="{FF2B5EF4-FFF2-40B4-BE49-F238E27FC236}">
                <a16:creationId xmlns:a16="http://schemas.microsoft.com/office/drawing/2014/main" id="{EE65B1C9-C0E1-4D56-89D8-1B9DA1698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122" y="1080009"/>
            <a:ext cx="6154955" cy="557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Shape 13">
            <a:extLst>
              <a:ext uri="{FF2B5EF4-FFF2-40B4-BE49-F238E27FC236}">
                <a16:creationId xmlns:a16="http://schemas.microsoft.com/office/drawing/2014/main" id="{85982D7F-5895-42C1-B5BF-2DC9383AC7DF}"/>
              </a:ext>
            </a:extLst>
          </p:cNvPr>
          <p:cNvSpPr/>
          <p:nvPr/>
        </p:nvSpPr>
        <p:spPr bwMode="auto">
          <a:xfrm rot="18759530">
            <a:off x="6201651" y="1219731"/>
            <a:ext cx="1127138" cy="603390"/>
          </a:xfrm>
          <a:prstGeom prst="corner">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CA"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Oval 15">
            <a:extLst>
              <a:ext uri="{FF2B5EF4-FFF2-40B4-BE49-F238E27FC236}">
                <a16:creationId xmlns:a16="http://schemas.microsoft.com/office/drawing/2014/main" id="{28103075-0DFB-4565-94C3-3D649C737463}"/>
              </a:ext>
            </a:extLst>
          </p:cNvPr>
          <p:cNvSpPr/>
          <p:nvPr/>
        </p:nvSpPr>
        <p:spPr bwMode="auto">
          <a:xfrm>
            <a:off x="5227720" y="3056797"/>
            <a:ext cx="2915617" cy="684145"/>
          </a:xfrm>
          <a:prstGeom prst="ellipse">
            <a:avLst/>
          </a:prstGeom>
          <a:noFill/>
          <a:ln w="190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CA"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Oval 16">
            <a:extLst>
              <a:ext uri="{FF2B5EF4-FFF2-40B4-BE49-F238E27FC236}">
                <a16:creationId xmlns:a16="http://schemas.microsoft.com/office/drawing/2014/main" id="{65B61660-7A4F-43FF-A91C-1ADCBE7C4DF6}"/>
              </a:ext>
            </a:extLst>
          </p:cNvPr>
          <p:cNvSpPr/>
          <p:nvPr/>
        </p:nvSpPr>
        <p:spPr bwMode="auto">
          <a:xfrm>
            <a:off x="8520057" y="2775473"/>
            <a:ext cx="2711222" cy="460687"/>
          </a:xfrm>
          <a:prstGeom prst="ellipse">
            <a:avLst/>
          </a:prstGeom>
          <a:noFill/>
          <a:ln w="190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0" fontAlgn="base" hangingPunct="0">
              <a:spcBef>
                <a:spcPct val="0"/>
              </a:spcBef>
              <a:spcAft>
                <a:spcPct val="0"/>
              </a:spcAft>
              <a:defRPr/>
            </a:pPr>
            <a:endParaRPr lang="en-CA" sz="2300" dirty="0">
              <a:solidFill>
                <a:srgbClr val="FFFFFF"/>
              </a:solidFill>
              <a:effectLst>
                <a:outerShdw blurRad="38100" dist="38100" dir="2700000" algn="tl">
                  <a:srgbClr val="000000">
                    <a:alpha val="43137"/>
                  </a:srgbClr>
                </a:outerShdw>
              </a:effectLst>
              <a:latin typeface="Segoe" pitchFamily="34" charset="0"/>
            </a:endParaRPr>
          </a:p>
        </p:txBody>
      </p:sp>
      <p:cxnSp>
        <p:nvCxnSpPr>
          <p:cNvPr id="9" name="Straight Connector 8">
            <a:extLst>
              <a:ext uri="{FF2B5EF4-FFF2-40B4-BE49-F238E27FC236}">
                <a16:creationId xmlns:a16="http://schemas.microsoft.com/office/drawing/2014/main" id="{69420280-6DDF-4B71-81AE-D45EABD88D05}"/>
              </a:ext>
            </a:extLst>
          </p:cNvPr>
          <p:cNvCxnSpPr/>
          <p:nvPr/>
        </p:nvCxnSpPr>
        <p:spPr>
          <a:xfrm>
            <a:off x="9488245" y="1344706"/>
            <a:ext cx="849854" cy="595922"/>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C80BD5-B93D-4DEA-980E-9B0BDD3A9C2C}"/>
              </a:ext>
            </a:extLst>
          </p:cNvPr>
          <p:cNvCxnSpPr/>
          <p:nvPr/>
        </p:nvCxnSpPr>
        <p:spPr>
          <a:xfrm flipH="1">
            <a:off x="9505839" y="1359679"/>
            <a:ext cx="839096" cy="580949"/>
          </a:xfrm>
          <a:prstGeom prst="line">
            <a:avLst/>
          </a:prstGeom>
          <a:ln w="203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843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3" y="271849"/>
            <a:ext cx="8056605" cy="611014"/>
          </a:xfrm>
        </p:spPr>
        <p:txBody>
          <a:bodyPr/>
          <a:lstStyle/>
          <a:p>
            <a:r>
              <a:rPr lang="en-US" sz="3600" dirty="0"/>
              <a:t>Demo – Allocating a P-Card expense</a:t>
            </a:r>
          </a:p>
        </p:txBody>
      </p:sp>
      <p:sp>
        <p:nvSpPr>
          <p:cNvPr id="5" name="Text Placeholder 4"/>
          <p:cNvSpPr>
            <a:spLocks noGrp="1"/>
          </p:cNvSpPr>
          <p:nvPr>
            <p:ph type="body" sz="quarter" idx="13"/>
          </p:nvPr>
        </p:nvSpPr>
        <p:spPr>
          <a:xfrm>
            <a:off x="8585886" y="451063"/>
            <a:ext cx="2819400" cy="431800"/>
          </a:xfrm>
        </p:spPr>
        <p:txBody>
          <a:bodyPr/>
          <a:lstStyle/>
          <a:p>
            <a:r>
              <a:rPr lang="en-US" dirty="0"/>
              <a:t>Waiting Expenses</a:t>
            </a:r>
          </a:p>
        </p:txBody>
      </p:sp>
      <p:sp>
        <p:nvSpPr>
          <p:cNvPr id="6" name="Slide Number Placeholder 5">
            <a:extLst>
              <a:ext uri="{FF2B5EF4-FFF2-40B4-BE49-F238E27FC236}">
                <a16:creationId xmlns:a16="http://schemas.microsoft.com/office/drawing/2014/main" id="{0D6B861D-F5D1-4A99-AFBC-FF2B5F59C357}"/>
              </a:ext>
            </a:extLst>
          </p:cNvPr>
          <p:cNvSpPr>
            <a:spLocks noGrp="1"/>
          </p:cNvSpPr>
          <p:nvPr>
            <p:ph type="sldNum" sz="quarter" idx="12"/>
          </p:nvPr>
        </p:nvSpPr>
        <p:spPr/>
        <p:txBody>
          <a:bodyPr/>
          <a:lstStyle/>
          <a:p>
            <a:fld id="{91282398-6795-448D-A7D5-5E173B797758}" type="slidenum">
              <a:rPr lang="en-CA" smtClean="0"/>
              <a:t>38</a:t>
            </a:fld>
            <a:endParaRPr lang="en-CA" dirty="0"/>
          </a:p>
        </p:txBody>
      </p:sp>
      <p:sp>
        <p:nvSpPr>
          <p:cNvPr id="10" name="TextBox 3">
            <a:extLst>
              <a:ext uri="{FF2B5EF4-FFF2-40B4-BE49-F238E27FC236}">
                <a16:creationId xmlns:a16="http://schemas.microsoft.com/office/drawing/2014/main" id="{0DFED322-D0D8-4F4C-A53E-7E17B8AA0EB3}"/>
              </a:ext>
            </a:extLst>
          </p:cNvPr>
          <p:cNvSpPr txBox="1">
            <a:spLocks noChangeArrowheads="1"/>
          </p:cNvSpPr>
          <p:nvPr/>
        </p:nvSpPr>
        <p:spPr bwMode="auto">
          <a:xfrm>
            <a:off x="370703" y="1411380"/>
            <a:ext cx="28813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CA" altLang="en-US" sz="1800" b="0" i="0" u="none" strike="noStrike" kern="0" cap="none" spc="0" normalizeH="0" baseline="0" noProof="0" dirty="0">
                <a:ln>
                  <a:noFill/>
                </a:ln>
                <a:solidFill>
                  <a:srgbClr val="005B94"/>
                </a:solidFill>
                <a:effectLst/>
                <a:uLnTx/>
                <a:uFillTx/>
                <a:latin typeface="+mj-lt"/>
                <a:cs typeface="Arial" panose="020B0604020202020204" pitchFamily="34" charset="0"/>
              </a:rPr>
              <a:t>On the Outstanding Expenses form, click on the transaction number to open up the expense transaction form</a:t>
            </a:r>
          </a:p>
        </p:txBody>
      </p:sp>
      <p:pic>
        <p:nvPicPr>
          <p:cNvPr id="11" name="Picture 2">
            <a:extLst>
              <a:ext uri="{FF2B5EF4-FFF2-40B4-BE49-F238E27FC236}">
                <a16:creationId xmlns:a16="http://schemas.microsoft.com/office/drawing/2014/main" id="{96D6FF5C-DF5C-4AFB-88A2-E231EDB60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393" y="1192214"/>
            <a:ext cx="1524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DAD055EE-7F8A-4F6F-BB1D-AD49721AFD6D}"/>
              </a:ext>
            </a:extLst>
          </p:cNvPr>
          <p:cNvCxnSpPr>
            <a:cxnSpLocks/>
          </p:cNvCxnSpPr>
          <p:nvPr/>
        </p:nvCxnSpPr>
        <p:spPr>
          <a:xfrm>
            <a:off x="2775473" y="2194560"/>
            <a:ext cx="1623161" cy="817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Picture 7">
            <a:extLst>
              <a:ext uri="{FF2B5EF4-FFF2-40B4-BE49-F238E27FC236}">
                <a16:creationId xmlns:a16="http://schemas.microsoft.com/office/drawing/2014/main" id="{848D594C-42FA-41DD-99AD-3AD7F96A0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545" y="3527481"/>
            <a:ext cx="6867525" cy="2924175"/>
          </a:xfrm>
          <a:custGeom>
            <a:avLst/>
            <a:gdLst>
              <a:gd name="connsiteX0" fmla="*/ 0 w 6867525"/>
              <a:gd name="connsiteY0" fmla="*/ 0 h 2924175"/>
              <a:gd name="connsiteX1" fmla="*/ 503619 w 6867525"/>
              <a:gd name="connsiteY1" fmla="*/ 0 h 2924175"/>
              <a:gd name="connsiteX2" fmla="*/ 869886 w 6867525"/>
              <a:gd name="connsiteY2" fmla="*/ 0 h 2924175"/>
              <a:gd name="connsiteX3" fmla="*/ 1579531 w 6867525"/>
              <a:gd name="connsiteY3" fmla="*/ 0 h 2924175"/>
              <a:gd name="connsiteX4" fmla="*/ 2083149 w 6867525"/>
              <a:gd name="connsiteY4" fmla="*/ 0 h 2924175"/>
              <a:gd name="connsiteX5" fmla="*/ 2586768 w 6867525"/>
              <a:gd name="connsiteY5" fmla="*/ 0 h 2924175"/>
              <a:gd name="connsiteX6" fmla="*/ 3296412 w 6867525"/>
              <a:gd name="connsiteY6" fmla="*/ 0 h 2924175"/>
              <a:gd name="connsiteX7" fmla="*/ 3731355 w 6867525"/>
              <a:gd name="connsiteY7" fmla="*/ 0 h 2924175"/>
              <a:gd name="connsiteX8" fmla="*/ 4441000 w 6867525"/>
              <a:gd name="connsiteY8" fmla="*/ 0 h 2924175"/>
              <a:gd name="connsiteX9" fmla="*/ 5150644 w 6867525"/>
              <a:gd name="connsiteY9" fmla="*/ 0 h 2924175"/>
              <a:gd name="connsiteX10" fmla="*/ 5722938 w 6867525"/>
              <a:gd name="connsiteY10" fmla="*/ 0 h 2924175"/>
              <a:gd name="connsiteX11" fmla="*/ 6867525 w 6867525"/>
              <a:gd name="connsiteY11" fmla="*/ 0 h 2924175"/>
              <a:gd name="connsiteX12" fmla="*/ 6867525 w 6867525"/>
              <a:gd name="connsiteY12" fmla="*/ 555593 h 2924175"/>
              <a:gd name="connsiteX13" fmla="*/ 6867525 w 6867525"/>
              <a:gd name="connsiteY13" fmla="*/ 1052703 h 2924175"/>
              <a:gd name="connsiteX14" fmla="*/ 6867525 w 6867525"/>
              <a:gd name="connsiteY14" fmla="*/ 1637538 h 2924175"/>
              <a:gd name="connsiteX15" fmla="*/ 6867525 w 6867525"/>
              <a:gd name="connsiteY15" fmla="*/ 2222373 h 2924175"/>
              <a:gd name="connsiteX16" fmla="*/ 6867525 w 6867525"/>
              <a:gd name="connsiteY16" fmla="*/ 2924175 h 2924175"/>
              <a:gd name="connsiteX17" fmla="*/ 6226556 w 6867525"/>
              <a:gd name="connsiteY17" fmla="*/ 2924175 h 2924175"/>
              <a:gd name="connsiteX18" fmla="*/ 5654262 w 6867525"/>
              <a:gd name="connsiteY18" fmla="*/ 2924175 h 2924175"/>
              <a:gd name="connsiteX19" fmla="*/ 5287994 w 6867525"/>
              <a:gd name="connsiteY19" fmla="*/ 2924175 h 2924175"/>
              <a:gd name="connsiteX20" fmla="*/ 4853051 w 6867525"/>
              <a:gd name="connsiteY20" fmla="*/ 2924175 h 2924175"/>
              <a:gd name="connsiteX21" fmla="*/ 4143407 w 6867525"/>
              <a:gd name="connsiteY21" fmla="*/ 2924175 h 2924175"/>
              <a:gd name="connsiteX22" fmla="*/ 3571113 w 6867525"/>
              <a:gd name="connsiteY22" fmla="*/ 2924175 h 2924175"/>
              <a:gd name="connsiteX23" fmla="*/ 3136170 w 6867525"/>
              <a:gd name="connsiteY23" fmla="*/ 2924175 h 2924175"/>
              <a:gd name="connsiteX24" fmla="*/ 2563876 w 6867525"/>
              <a:gd name="connsiteY24" fmla="*/ 2924175 h 2924175"/>
              <a:gd name="connsiteX25" fmla="*/ 2197608 w 6867525"/>
              <a:gd name="connsiteY25" fmla="*/ 2924175 h 2924175"/>
              <a:gd name="connsiteX26" fmla="*/ 1831340 w 6867525"/>
              <a:gd name="connsiteY26" fmla="*/ 2924175 h 2924175"/>
              <a:gd name="connsiteX27" fmla="*/ 1259046 w 6867525"/>
              <a:gd name="connsiteY27" fmla="*/ 2924175 h 2924175"/>
              <a:gd name="connsiteX28" fmla="*/ 824103 w 6867525"/>
              <a:gd name="connsiteY28" fmla="*/ 2924175 h 2924175"/>
              <a:gd name="connsiteX29" fmla="*/ 0 w 6867525"/>
              <a:gd name="connsiteY29" fmla="*/ 2924175 h 2924175"/>
              <a:gd name="connsiteX30" fmla="*/ 0 w 6867525"/>
              <a:gd name="connsiteY30" fmla="*/ 2397824 h 2924175"/>
              <a:gd name="connsiteX31" fmla="*/ 0 w 6867525"/>
              <a:gd name="connsiteY31" fmla="*/ 1900714 h 2924175"/>
              <a:gd name="connsiteX32" fmla="*/ 0 w 6867525"/>
              <a:gd name="connsiteY32" fmla="*/ 1286637 h 2924175"/>
              <a:gd name="connsiteX33" fmla="*/ 0 w 6867525"/>
              <a:gd name="connsiteY33" fmla="*/ 760285 h 2924175"/>
              <a:gd name="connsiteX34" fmla="*/ 0 w 6867525"/>
              <a:gd name="connsiteY34" fmla="*/ 0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867525" h="2924175" extrusionOk="0">
                <a:moveTo>
                  <a:pt x="0" y="0"/>
                </a:moveTo>
                <a:cubicBezTo>
                  <a:pt x="175400" y="-18079"/>
                  <a:pt x="308178" y="29599"/>
                  <a:pt x="503619" y="0"/>
                </a:cubicBezTo>
                <a:cubicBezTo>
                  <a:pt x="699060" y="-29599"/>
                  <a:pt x="713853" y="116"/>
                  <a:pt x="869886" y="0"/>
                </a:cubicBezTo>
                <a:cubicBezTo>
                  <a:pt x="1025919" y="-116"/>
                  <a:pt x="1228654" y="75513"/>
                  <a:pt x="1579531" y="0"/>
                </a:cubicBezTo>
                <a:cubicBezTo>
                  <a:pt x="1930409" y="-75513"/>
                  <a:pt x="1891368" y="53401"/>
                  <a:pt x="2083149" y="0"/>
                </a:cubicBezTo>
                <a:cubicBezTo>
                  <a:pt x="2274930" y="-53401"/>
                  <a:pt x="2366386" y="52946"/>
                  <a:pt x="2586768" y="0"/>
                </a:cubicBezTo>
                <a:cubicBezTo>
                  <a:pt x="2807150" y="-52946"/>
                  <a:pt x="3063974" y="18219"/>
                  <a:pt x="3296412" y="0"/>
                </a:cubicBezTo>
                <a:cubicBezTo>
                  <a:pt x="3528850" y="-18219"/>
                  <a:pt x="3592826" y="40711"/>
                  <a:pt x="3731355" y="0"/>
                </a:cubicBezTo>
                <a:cubicBezTo>
                  <a:pt x="3869884" y="-40711"/>
                  <a:pt x="4197268" y="64447"/>
                  <a:pt x="4441000" y="0"/>
                </a:cubicBezTo>
                <a:cubicBezTo>
                  <a:pt x="4684732" y="-64447"/>
                  <a:pt x="4868105" y="17630"/>
                  <a:pt x="5150644" y="0"/>
                </a:cubicBezTo>
                <a:cubicBezTo>
                  <a:pt x="5433183" y="-17630"/>
                  <a:pt x="5442771" y="26771"/>
                  <a:pt x="5722938" y="0"/>
                </a:cubicBezTo>
                <a:cubicBezTo>
                  <a:pt x="6003105" y="-26771"/>
                  <a:pt x="6545704" y="94940"/>
                  <a:pt x="6867525" y="0"/>
                </a:cubicBezTo>
                <a:cubicBezTo>
                  <a:pt x="6891229" y="265798"/>
                  <a:pt x="6843930" y="325385"/>
                  <a:pt x="6867525" y="555593"/>
                </a:cubicBezTo>
                <a:cubicBezTo>
                  <a:pt x="6891120" y="785801"/>
                  <a:pt x="6821674" y="819708"/>
                  <a:pt x="6867525" y="1052703"/>
                </a:cubicBezTo>
                <a:cubicBezTo>
                  <a:pt x="6913376" y="1285698"/>
                  <a:pt x="6831661" y="1457669"/>
                  <a:pt x="6867525" y="1637538"/>
                </a:cubicBezTo>
                <a:cubicBezTo>
                  <a:pt x="6903389" y="1817408"/>
                  <a:pt x="6864248" y="2022321"/>
                  <a:pt x="6867525" y="2222373"/>
                </a:cubicBezTo>
                <a:cubicBezTo>
                  <a:pt x="6870802" y="2422426"/>
                  <a:pt x="6819261" y="2578347"/>
                  <a:pt x="6867525" y="2924175"/>
                </a:cubicBezTo>
                <a:cubicBezTo>
                  <a:pt x="6552912" y="2934689"/>
                  <a:pt x="6374431" y="2915732"/>
                  <a:pt x="6226556" y="2924175"/>
                </a:cubicBezTo>
                <a:cubicBezTo>
                  <a:pt x="6078681" y="2932618"/>
                  <a:pt x="5872681" y="2870856"/>
                  <a:pt x="5654262" y="2924175"/>
                </a:cubicBezTo>
                <a:cubicBezTo>
                  <a:pt x="5435843" y="2977494"/>
                  <a:pt x="5372913" y="2911485"/>
                  <a:pt x="5287994" y="2924175"/>
                </a:cubicBezTo>
                <a:cubicBezTo>
                  <a:pt x="5203075" y="2936865"/>
                  <a:pt x="5058604" y="2893852"/>
                  <a:pt x="4853051" y="2924175"/>
                </a:cubicBezTo>
                <a:cubicBezTo>
                  <a:pt x="4647498" y="2954498"/>
                  <a:pt x="4343793" y="2876009"/>
                  <a:pt x="4143407" y="2924175"/>
                </a:cubicBezTo>
                <a:cubicBezTo>
                  <a:pt x="3943021" y="2972341"/>
                  <a:pt x="3835970" y="2869898"/>
                  <a:pt x="3571113" y="2924175"/>
                </a:cubicBezTo>
                <a:cubicBezTo>
                  <a:pt x="3306256" y="2978452"/>
                  <a:pt x="3245130" y="2906560"/>
                  <a:pt x="3136170" y="2924175"/>
                </a:cubicBezTo>
                <a:cubicBezTo>
                  <a:pt x="3027210" y="2941790"/>
                  <a:pt x="2771134" y="2879708"/>
                  <a:pt x="2563876" y="2924175"/>
                </a:cubicBezTo>
                <a:cubicBezTo>
                  <a:pt x="2356618" y="2968642"/>
                  <a:pt x="2368204" y="2899046"/>
                  <a:pt x="2197608" y="2924175"/>
                </a:cubicBezTo>
                <a:cubicBezTo>
                  <a:pt x="2027012" y="2949304"/>
                  <a:pt x="1924879" y="2889103"/>
                  <a:pt x="1831340" y="2924175"/>
                </a:cubicBezTo>
                <a:cubicBezTo>
                  <a:pt x="1737801" y="2959247"/>
                  <a:pt x="1404872" y="2860195"/>
                  <a:pt x="1259046" y="2924175"/>
                </a:cubicBezTo>
                <a:cubicBezTo>
                  <a:pt x="1113220" y="2988155"/>
                  <a:pt x="944502" y="2916917"/>
                  <a:pt x="824103" y="2924175"/>
                </a:cubicBezTo>
                <a:cubicBezTo>
                  <a:pt x="703704" y="2931433"/>
                  <a:pt x="213280" y="2850248"/>
                  <a:pt x="0" y="2924175"/>
                </a:cubicBezTo>
                <a:cubicBezTo>
                  <a:pt x="-52029" y="2750680"/>
                  <a:pt x="59179" y="2527127"/>
                  <a:pt x="0" y="2397824"/>
                </a:cubicBezTo>
                <a:cubicBezTo>
                  <a:pt x="-59179" y="2268521"/>
                  <a:pt x="53390" y="2034359"/>
                  <a:pt x="0" y="1900714"/>
                </a:cubicBezTo>
                <a:cubicBezTo>
                  <a:pt x="-53390" y="1767069"/>
                  <a:pt x="6054" y="1465109"/>
                  <a:pt x="0" y="1286637"/>
                </a:cubicBezTo>
                <a:cubicBezTo>
                  <a:pt x="-6054" y="1108165"/>
                  <a:pt x="57541" y="1023147"/>
                  <a:pt x="0" y="760285"/>
                </a:cubicBezTo>
                <a:cubicBezTo>
                  <a:pt x="-57541" y="497423"/>
                  <a:pt x="33637" y="333056"/>
                  <a:pt x="0" y="0"/>
                </a:cubicBezTo>
                <a:close/>
              </a:path>
            </a:pathLst>
          </a:custGeom>
          <a:noFill/>
          <a:ln w="9525">
            <a:solidFill>
              <a:schemeClr val="accent1"/>
            </a:solidFill>
            <a:miter lim="800000"/>
            <a:headEnd/>
            <a:tailEnd/>
            <a:extLst>
              <a:ext uri="{C807C97D-BFC1-408E-A445-0C87EB9F89A2}">
                <ask:lineSketchStyleProps xmlns:ask="http://schemas.microsoft.com/office/drawing/2018/sketchyshapes" sd="1219033472">
                  <a:prstGeom prst="rect">
                    <a:avLst/>
                  </a:prstGeom>
                  <ask:type>
                    <ask:lineSketchScribble/>
                  </ask:type>
                </ask:lineSketchStyleProps>
              </a:ext>
            </a:extLst>
          </a:ln>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C71C8A3F-F619-44D4-B15A-674EB267E6CD}"/>
              </a:ext>
            </a:extLst>
          </p:cNvPr>
          <p:cNvCxnSpPr>
            <a:cxnSpLocks/>
          </p:cNvCxnSpPr>
          <p:nvPr/>
        </p:nvCxnSpPr>
        <p:spPr>
          <a:xfrm>
            <a:off x="2775473" y="2603350"/>
            <a:ext cx="2146222" cy="16431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63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5" y="71945"/>
            <a:ext cx="9210897" cy="867361"/>
          </a:xfrm>
        </p:spPr>
        <p:txBody>
          <a:bodyPr/>
          <a:lstStyle/>
          <a:p>
            <a:r>
              <a:rPr lang="en-US" sz="3200" dirty="0"/>
              <a:t>Demo – Allocating a P-Card expense   - top section</a:t>
            </a:r>
          </a:p>
        </p:txBody>
      </p:sp>
      <p:sp>
        <p:nvSpPr>
          <p:cNvPr id="5" name="Text Placeholder 4"/>
          <p:cNvSpPr>
            <a:spLocks noGrp="1"/>
          </p:cNvSpPr>
          <p:nvPr>
            <p:ph type="body" sz="quarter" idx="13"/>
          </p:nvPr>
        </p:nvSpPr>
        <p:spPr>
          <a:xfrm>
            <a:off x="479632" y="1417901"/>
            <a:ext cx="3017108" cy="431800"/>
          </a:xfrm>
        </p:spPr>
        <p:txBody>
          <a:bodyPr/>
          <a:lstStyle/>
          <a:p>
            <a:r>
              <a:rPr lang="en-US" dirty="0"/>
              <a:t>Waiting Expenses</a:t>
            </a:r>
          </a:p>
        </p:txBody>
      </p:sp>
      <p:sp>
        <p:nvSpPr>
          <p:cNvPr id="13" name="Rectangle 12"/>
          <p:cNvSpPr/>
          <p:nvPr/>
        </p:nvSpPr>
        <p:spPr>
          <a:xfrm>
            <a:off x="5171122" y="2140314"/>
            <a:ext cx="1849755" cy="1695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Slide Number Placeholder 5">
            <a:extLst>
              <a:ext uri="{FF2B5EF4-FFF2-40B4-BE49-F238E27FC236}">
                <a16:creationId xmlns:a16="http://schemas.microsoft.com/office/drawing/2014/main" id="{3505F702-0BB5-4EEB-81BE-5CF498415097}"/>
              </a:ext>
            </a:extLst>
          </p:cNvPr>
          <p:cNvSpPr>
            <a:spLocks noGrp="1"/>
          </p:cNvSpPr>
          <p:nvPr>
            <p:ph type="sldNum" sz="quarter" idx="12"/>
          </p:nvPr>
        </p:nvSpPr>
        <p:spPr/>
        <p:txBody>
          <a:bodyPr/>
          <a:lstStyle/>
          <a:p>
            <a:fld id="{91282398-6795-448D-A7D5-5E173B797758}" type="slidenum">
              <a:rPr lang="en-CA" smtClean="0"/>
              <a:t>39</a:t>
            </a:fld>
            <a:endParaRPr lang="en-CA" dirty="0"/>
          </a:p>
        </p:txBody>
      </p:sp>
      <p:pic>
        <p:nvPicPr>
          <p:cNvPr id="11" name="Picture 10">
            <a:extLst>
              <a:ext uri="{FF2B5EF4-FFF2-40B4-BE49-F238E27FC236}">
                <a16:creationId xmlns:a16="http://schemas.microsoft.com/office/drawing/2014/main" id="{C6158BC8-59E6-4933-B8C4-932C94FF89C3}"/>
              </a:ext>
            </a:extLst>
          </p:cNvPr>
          <p:cNvPicPr>
            <a:picLocks noChangeAspect="1"/>
          </p:cNvPicPr>
          <p:nvPr/>
        </p:nvPicPr>
        <p:blipFill>
          <a:blip r:embed="rId3"/>
          <a:stretch>
            <a:fillRect/>
          </a:stretch>
        </p:blipFill>
        <p:spPr>
          <a:xfrm>
            <a:off x="421600" y="2068409"/>
            <a:ext cx="2409713" cy="2406749"/>
          </a:xfrm>
          <a:prstGeom prst="rect">
            <a:avLst/>
          </a:prstGeom>
        </p:spPr>
      </p:pic>
      <p:pic>
        <p:nvPicPr>
          <p:cNvPr id="12" name="Picture 11">
            <a:extLst>
              <a:ext uri="{FF2B5EF4-FFF2-40B4-BE49-F238E27FC236}">
                <a16:creationId xmlns:a16="http://schemas.microsoft.com/office/drawing/2014/main" id="{1D20315F-4FCF-4BFD-B311-213DC0F1E292}"/>
              </a:ext>
            </a:extLst>
          </p:cNvPr>
          <p:cNvPicPr>
            <a:picLocks noChangeAspect="1"/>
          </p:cNvPicPr>
          <p:nvPr/>
        </p:nvPicPr>
        <p:blipFill>
          <a:blip r:embed="rId4"/>
          <a:stretch>
            <a:fillRect/>
          </a:stretch>
        </p:blipFill>
        <p:spPr>
          <a:xfrm>
            <a:off x="398525" y="4645619"/>
            <a:ext cx="2306489" cy="422703"/>
          </a:xfrm>
          <a:prstGeom prst="rect">
            <a:avLst/>
          </a:prstGeom>
        </p:spPr>
      </p:pic>
      <p:cxnSp>
        <p:nvCxnSpPr>
          <p:cNvPr id="14" name="Straight Connector 13">
            <a:extLst>
              <a:ext uri="{FF2B5EF4-FFF2-40B4-BE49-F238E27FC236}">
                <a16:creationId xmlns:a16="http://schemas.microsoft.com/office/drawing/2014/main" id="{6D652F9F-8BBA-4488-BC89-C2FC82E98C96}"/>
              </a:ext>
            </a:extLst>
          </p:cNvPr>
          <p:cNvCxnSpPr>
            <a:cxnSpLocks/>
          </p:cNvCxnSpPr>
          <p:nvPr/>
        </p:nvCxnSpPr>
        <p:spPr>
          <a:xfrm flipV="1">
            <a:off x="421600" y="1503707"/>
            <a:ext cx="3309940" cy="547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F9DCE0-3F3C-49DE-9374-B1AC8651C59A}"/>
              </a:ext>
            </a:extLst>
          </p:cNvPr>
          <p:cNvCxnSpPr>
            <a:cxnSpLocks/>
          </p:cNvCxnSpPr>
          <p:nvPr/>
        </p:nvCxnSpPr>
        <p:spPr>
          <a:xfrm>
            <a:off x="695366" y="2778472"/>
            <a:ext cx="3161722" cy="3427208"/>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C3C0341-B37C-4F8C-9E8A-D0DE2CE42E77}"/>
              </a:ext>
            </a:extLst>
          </p:cNvPr>
          <p:cNvSpPr/>
          <p:nvPr/>
        </p:nvSpPr>
        <p:spPr>
          <a:xfrm>
            <a:off x="431332" y="2068409"/>
            <a:ext cx="2399981" cy="976005"/>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4319875B-BBE1-420D-8C16-ED99998795B1}"/>
              </a:ext>
            </a:extLst>
          </p:cNvPr>
          <p:cNvPicPr>
            <a:picLocks noChangeAspect="1"/>
          </p:cNvPicPr>
          <p:nvPr/>
        </p:nvPicPr>
        <p:blipFill>
          <a:blip r:embed="rId5"/>
          <a:stretch>
            <a:fillRect/>
          </a:stretch>
        </p:blipFill>
        <p:spPr>
          <a:xfrm>
            <a:off x="3731540" y="1503707"/>
            <a:ext cx="8029128" cy="4438273"/>
          </a:xfrm>
          <a:prstGeom prst="rect">
            <a:avLst/>
          </a:prstGeom>
        </p:spPr>
      </p:pic>
      <p:sp>
        <p:nvSpPr>
          <p:cNvPr id="7" name="Oval 6">
            <a:extLst>
              <a:ext uri="{FF2B5EF4-FFF2-40B4-BE49-F238E27FC236}">
                <a16:creationId xmlns:a16="http://schemas.microsoft.com/office/drawing/2014/main" id="{72C77B91-EBDB-4E14-9C48-490C0A4BFF9A}"/>
              </a:ext>
            </a:extLst>
          </p:cNvPr>
          <p:cNvSpPr/>
          <p:nvPr/>
        </p:nvSpPr>
        <p:spPr>
          <a:xfrm>
            <a:off x="3857088" y="3044414"/>
            <a:ext cx="914400" cy="6935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1318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 of Unified Banking </a:t>
            </a:r>
          </a:p>
        </p:txBody>
      </p:sp>
    </p:spTree>
    <p:extLst>
      <p:ext uri="{BB962C8B-B14F-4D97-AF65-F5344CB8AC3E}">
        <p14:creationId xmlns:p14="http://schemas.microsoft.com/office/powerpoint/2010/main" val="3824276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75" y="76561"/>
            <a:ext cx="10587875" cy="862745"/>
          </a:xfrm>
        </p:spPr>
        <p:txBody>
          <a:bodyPr/>
          <a:lstStyle/>
          <a:p>
            <a:r>
              <a:rPr lang="en-US" sz="3200" dirty="0"/>
              <a:t>Demo – Allocating a P-Card expense  - middle section</a:t>
            </a:r>
          </a:p>
        </p:txBody>
      </p:sp>
      <p:sp>
        <p:nvSpPr>
          <p:cNvPr id="5" name="Text Placeholder 4"/>
          <p:cNvSpPr>
            <a:spLocks noGrp="1"/>
          </p:cNvSpPr>
          <p:nvPr>
            <p:ph type="body" sz="quarter" idx="13"/>
          </p:nvPr>
        </p:nvSpPr>
        <p:spPr>
          <a:xfrm>
            <a:off x="479632" y="1417901"/>
            <a:ext cx="3017108" cy="431800"/>
          </a:xfrm>
        </p:spPr>
        <p:txBody>
          <a:bodyPr/>
          <a:lstStyle/>
          <a:p>
            <a:r>
              <a:rPr lang="en-US" dirty="0"/>
              <a:t>Waiting Expenses</a:t>
            </a:r>
          </a:p>
        </p:txBody>
      </p:sp>
      <p:sp>
        <p:nvSpPr>
          <p:cNvPr id="13" name="Rectangle 12"/>
          <p:cNvSpPr/>
          <p:nvPr/>
        </p:nvSpPr>
        <p:spPr>
          <a:xfrm>
            <a:off x="5171122" y="2140314"/>
            <a:ext cx="1849755" cy="1695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3505F702-0BB5-4EEB-81BE-5CF4984150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82398-6795-448D-A7D5-5E173B797758}" type="slidenum">
              <a:rPr kumimoji="0" lang="en-CA"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CA"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7" name="Picture 6">
            <a:extLst>
              <a:ext uri="{FF2B5EF4-FFF2-40B4-BE49-F238E27FC236}">
                <a16:creationId xmlns:a16="http://schemas.microsoft.com/office/drawing/2014/main" id="{6D16CF77-C37A-4BEB-8C85-FCE16CE7BD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433845" y="1286213"/>
            <a:ext cx="6348232" cy="5252698"/>
          </a:xfrm>
          <a:prstGeom prst="rect">
            <a:avLst/>
          </a:prstGeom>
        </p:spPr>
      </p:pic>
      <p:pic>
        <p:nvPicPr>
          <p:cNvPr id="14" name="Picture 13">
            <a:extLst>
              <a:ext uri="{FF2B5EF4-FFF2-40B4-BE49-F238E27FC236}">
                <a16:creationId xmlns:a16="http://schemas.microsoft.com/office/drawing/2014/main" id="{AF204B51-BE50-467A-BB33-67292C8A19F4}"/>
              </a:ext>
            </a:extLst>
          </p:cNvPr>
          <p:cNvPicPr>
            <a:picLocks noChangeAspect="1"/>
          </p:cNvPicPr>
          <p:nvPr/>
        </p:nvPicPr>
        <p:blipFill>
          <a:blip r:embed="rId4"/>
          <a:stretch>
            <a:fillRect/>
          </a:stretch>
        </p:blipFill>
        <p:spPr>
          <a:xfrm>
            <a:off x="421600" y="2068409"/>
            <a:ext cx="2409713" cy="2406749"/>
          </a:xfrm>
          <a:prstGeom prst="rect">
            <a:avLst/>
          </a:prstGeom>
        </p:spPr>
      </p:pic>
      <p:pic>
        <p:nvPicPr>
          <p:cNvPr id="15" name="Picture 14">
            <a:extLst>
              <a:ext uri="{FF2B5EF4-FFF2-40B4-BE49-F238E27FC236}">
                <a16:creationId xmlns:a16="http://schemas.microsoft.com/office/drawing/2014/main" id="{6E340142-F8EB-4B71-AF36-88406B0C237A}"/>
              </a:ext>
            </a:extLst>
          </p:cNvPr>
          <p:cNvPicPr>
            <a:picLocks noChangeAspect="1"/>
          </p:cNvPicPr>
          <p:nvPr/>
        </p:nvPicPr>
        <p:blipFill>
          <a:blip r:embed="rId5"/>
          <a:stretch>
            <a:fillRect/>
          </a:stretch>
        </p:blipFill>
        <p:spPr>
          <a:xfrm>
            <a:off x="421600" y="4585329"/>
            <a:ext cx="2306489" cy="422703"/>
          </a:xfrm>
          <a:prstGeom prst="rect">
            <a:avLst/>
          </a:prstGeom>
        </p:spPr>
      </p:pic>
      <p:sp>
        <p:nvSpPr>
          <p:cNvPr id="12" name="Rectangle 11">
            <a:extLst>
              <a:ext uri="{FF2B5EF4-FFF2-40B4-BE49-F238E27FC236}">
                <a16:creationId xmlns:a16="http://schemas.microsoft.com/office/drawing/2014/main" id="{89B71C38-ECEF-4435-8099-60BF01CC3AC1}"/>
              </a:ext>
            </a:extLst>
          </p:cNvPr>
          <p:cNvSpPr/>
          <p:nvPr/>
        </p:nvSpPr>
        <p:spPr>
          <a:xfrm>
            <a:off x="421600" y="3022899"/>
            <a:ext cx="2409713" cy="1452259"/>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7ACFE1DC-365B-4D13-86B3-1DE106F38DB1}"/>
              </a:ext>
            </a:extLst>
          </p:cNvPr>
          <p:cNvCxnSpPr>
            <a:cxnSpLocks/>
          </p:cNvCxnSpPr>
          <p:nvPr/>
        </p:nvCxnSpPr>
        <p:spPr>
          <a:xfrm flipV="1">
            <a:off x="479632" y="1417901"/>
            <a:ext cx="3851208" cy="16049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29E706-5FAF-47C4-9036-F6657516D89F}"/>
              </a:ext>
            </a:extLst>
          </p:cNvPr>
          <p:cNvCxnSpPr>
            <a:cxnSpLocks/>
          </p:cNvCxnSpPr>
          <p:nvPr/>
        </p:nvCxnSpPr>
        <p:spPr>
          <a:xfrm>
            <a:off x="421600" y="4475158"/>
            <a:ext cx="3851208" cy="2063753"/>
          </a:xfrm>
          <a:prstGeom prst="line">
            <a:avLst/>
          </a:prstGeom>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600A6F9-F59F-4E76-87FA-9E3E7F3FDFFC}"/>
              </a:ext>
            </a:extLst>
          </p:cNvPr>
          <p:cNvSpPr/>
          <p:nvPr/>
        </p:nvSpPr>
        <p:spPr>
          <a:xfrm>
            <a:off x="4624612" y="5049834"/>
            <a:ext cx="9144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
        <p:nvSpPr>
          <p:cNvPr id="16" name="Oval 15">
            <a:extLst>
              <a:ext uri="{FF2B5EF4-FFF2-40B4-BE49-F238E27FC236}">
                <a16:creationId xmlns:a16="http://schemas.microsoft.com/office/drawing/2014/main" id="{F87C6A66-CA83-4643-B197-0DD19233342B}"/>
              </a:ext>
            </a:extLst>
          </p:cNvPr>
          <p:cNvSpPr/>
          <p:nvPr/>
        </p:nvSpPr>
        <p:spPr>
          <a:xfrm>
            <a:off x="4471384" y="2743200"/>
            <a:ext cx="1748546" cy="5627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55757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Allocating a P-Card expense</a:t>
            </a:r>
          </a:p>
        </p:txBody>
      </p:sp>
      <p:sp>
        <p:nvSpPr>
          <p:cNvPr id="5" name="Text Placeholder 4"/>
          <p:cNvSpPr>
            <a:spLocks noGrp="1"/>
          </p:cNvSpPr>
          <p:nvPr>
            <p:ph type="body" sz="quarter" idx="13"/>
          </p:nvPr>
        </p:nvSpPr>
        <p:spPr>
          <a:xfrm>
            <a:off x="648611" y="1708513"/>
            <a:ext cx="2618984" cy="784165"/>
          </a:xfrm>
        </p:spPr>
        <p:txBody>
          <a:bodyPr/>
          <a:lstStyle/>
          <a:p>
            <a:r>
              <a:rPr lang="en-US" dirty="0"/>
              <a:t>Waiting Expenses</a:t>
            </a:r>
          </a:p>
        </p:txBody>
      </p:sp>
      <p:sp>
        <p:nvSpPr>
          <p:cNvPr id="13" name="Rectangle 12"/>
          <p:cNvSpPr/>
          <p:nvPr/>
        </p:nvSpPr>
        <p:spPr>
          <a:xfrm>
            <a:off x="5171122" y="2140314"/>
            <a:ext cx="1849755" cy="1695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3" name="Picture 2"/>
          <p:cNvPicPr>
            <a:picLocks noChangeAspect="1"/>
          </p:cNvPicPr>
          <p:nvPr/>
        </p:nvPicPr>
        <p:blipFill rotWithShape="1">
          <a:blip r:embed="rId3"/>
          <a:srcRect r="18735" b="4331"/>
          <a:stretch/>
        </p:blipFill>
        <p:spPr>
          <a:xfrm>
            <a:off x="3902104" y="1816274"/>
            <a:ext cx="7776837" cy="4676601"/>
          </a:xfrm>
          <a:prstGeom prst="rect">
            <a:avLst/>
          </a:prstGeom>
        </p:spPr>
      </p:pic>
      <p:sp>
        <p:nvSpPr>
          <p:cNvPr id="6" name="Slide Number Placeholder 5">
            <a:extLst>
              <a:ext uri="{FF2B5EF4-FFF2-40B4-BE49-F238E27FC236}">
                <a16:creationId xmlns:a16="http://schemas.microsoft.com/office/drawing/2014/main" id="{3D11E7CD-4B9F-44BA-809D-0380AC07D25A}"/>
              </a:ext>
            </a:extLst>
          </p:cNvPr>
          <p:cNvSpPr>
            <a:spLocks noGrp="1"/>
          </p:cNvSpPr>
          <p:nvPr>
            <p:ph type="sldNum" sz="quarter" idx="12"/>
          </p:nvPr>
        </p:nvSpPr>
        <p:spPr/>
        <p:txBody>
          <a:bodyPr/>
          <a:lstStyle/>
          <a:p>
            <a:fld id="{91282398-6795-448D-A7D5-5E173B797758}" type="slidenum">
              <a:rPr lang="en-CA" smtClean="0"/>
              <a:t>41</a:t>
            </a:fld>
            <a:endParaRPr lang="en-CA" dirty="0"/>
          </a:p>
        </p:txBody>
      </p:sp>
      <p:pic>
        <p:nvPicPr>
          <p:cNvPr id="7" name="Picture 6">
            <a:extLst>
              <a:ext uri="{FF2B5EF4-FFF2-40B4-BE49-F238E27FC236}">
                <a16:creationId xmlns:a16="http://schemas.microsoft.com/office/drawing/2014/main" id="{A02DB0A8-ECD9-48DA-9EFA-1C0A8570F67C}"/>
              </a:ext>
            </a:extLst>
          </p:cNvPr>
          <p:cNvPicPr>
            <a:picLocks noChangeAspect="1"/>
          </p:cNvPicPr>
          <p:nvPr/>
        </p:nvPicPr>
        <p:blipFill>
          <a:blip r:embed="rId4"/>
          <a:stretch>
            <a:fillRect/>
          </a:stretch>
        </p:blipFill>
        <p:spPr>
          <a:xfrm>
            <a:off x="4089642" y="2225086"/>
            <a:ext cx="6981825" cy="704850"/>
          </a:xfrm>
          <a:prstGeom prst="rect">
            <a:avLst/>
          </a:prstGeom>
        </p:spPr>
      </p:pic>
    </p:spTree>
    <p:extLst>
      <p:ext uri="{BB962C8B-B14F-4D97-AF65-F5344CB8AC3E}">
        <p14:creationId xmlns:p14="http://schemas.microsoft.com/office/powerpoint/2010/main" val="1926143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Allocating a P-Card expense</a:t>
            </a:r>
          </a:p>
        </p:txBody>
      </p:sp>
      <p:sp>
        <p:nvSpPr>
          <p:cNvPr id="5" name="Text Placeholder 4"/>
          <p:cNvSpPr>
            <a:spLocks noGrp="1"/>
          </p:cNvSpPr>
          <p:nvPr>
            <p:ph type="body" sz="quarter" idx="13"/>
          </p:nvPr>
        </p:nvSpPr>
        <p:spPr>
          <a:xfrm>
            <a:off x="838200" y="1624011"/>
            <a:ext cx="3421284" cy="685848"/>
          </a:xfrm>
        </p:spPr>
        <p:txBody>
          <a:bodyPr/>
          <a:lstStyle/>
          <a:p>
            <a:r>
              <a:rPr lang="en-US" dirty="0"/>
              <a:t>Waiting Expenses – Saved</a:t>
            </a:r>
          </a:p>
          <a:p>
            <a:endParaRPr lang="en-US" dirty="0"/>
          </a:p>
        </p:txBody>
      </p:sp>
      <p:sp>
        <p:nvSpPr>
          <p:cNvPr id="13" name="Rectangle 12"/>
          <p:cNvSpPr/>
          <p:nvPr/>
        </p:nvSpPr>
        <p:spPr>
          <a:xfrm>
            <a:off x="5171122" y="2140314"/>
            <a:ext cx="1849755" cy="1695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6495827" y="2747754"/>
            <a:ext cx="1311742" cy="1478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Slide Number Placeholder 5">
            <a:extLst>
              <a:ext uri="{FF2B5EF4-FFF2-40B4-BE49-F238E27FC236}">
                <a16:creationId xmlns:a16="http://schemas.microsoft.com/office/drawing/2014/main" id="{DB432819-6A9E-40F9-BD7D-4CFAF371380D}"/>
              </a:ext>
            </a:extLst>
          </p:cNvPr>
          <p:cNvSpPr>
            <a:spLocks noGrp="1"/>
          </p:cNvSpPr>
          <p:nvPr>
            <p:ph type="sldNum" sz="quarter" idx="12"/>
          </p:nvPr>
        </p:nvSpPr>
        <p:spPr/>
        <p:txBody>
          <a:bodyPr/>
          <a:lstStyle/>
          <a:p>
            <a:fld id="{91282398-6795-448D-A7D5-5E173B797758}" type="slidenum">
              <a:rPr lang="en-CA" smtClean="0"/>
              <a:t>42</a:t>
            </a:fld>
            <a:endParaRPr lang="en-CA" dirty="0"/>
          </a:p>
        </p:txBody>
      </p:sp>
      <p:pic>
        <p:nvPicPr>
          <p:cNvPr id="7" name="Picture 6" descr="A screenshot of a cell phone&#10;&#10;Description automatically generated">
            <a:extLst>
              <a:ext uri="{FF2B5EF4-FFF2-40B4-BE49-F238E27FC236}">
                <a16:creationId xmlns:a16="http://schemas.microsoft.com/office/drawing/2014/main" id="{1C1DDDBF-4E81-4786-A71F-52C1A851A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3022" y="2393823"/>
            <a:ext cx="7455709" cy="2557272"/>
          </a:xfrm>
          <a:prstGeom prst="rect">
            <a:avLst/>
          </a:prstGeom>
        </p:spPr>
      </p:pic>
    </p:spTree>
    <p:extLst>
      <p:ext uri="{BB962C8B-B14F-4D97-AF65-F5344CB8AC3E}">
        <p14:creationId xmlns:p14="http://schemas.microsoft.com/office/powerpoint/2010/main" val="1205032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Lost or Incomplete Receipt form</a:t>
            </a:r>
          </a:p>
        </p:txBody>
      </p:sp>
      <p:sp>
        <p:nvSpPr>
          <p:cNvPr id="13" name="Rectangle 12"/>
          <p:cNvSpPr/>
          <p:nvPr/>
        </p:nvSpPr>
        <p:spPr>
          <a:xfrm>
            <a:off x="5171122" y="2140314"/>
            <a:ext cx="1849755" cy="1695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ectangle 8"/>
          <p:cNvSpPr/>
          <p:nvPr/>
        </p:nvSpPr>
        <p:spPr>
          <a:xfrm>
            <a:off x="6495827" y="2747754"/>
            <a:ext cx="1311742" cy="1478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Slide Number Placeholder 5">
            <a:extLst>
              <a:ext uri="{FF2B5EF4-FFF2-40B4-BE49-F238E27FC236}">
                <a16:creationId xmlns:a16="http://schemas.microsoft.com/office/drawing/2014/main" id="{DB432819-6A9E-40F9-BD7D-4CFAF371380D}"/>
              </a:ext>
            </a:extLst>
          </p:cNvPr>
          <p:cNvSpPr>
            <a:spLocks noGrp="1"/>
          </p:cNvSpPr>
          <p:nvPr>
            <p:ph type="sldNum" sz="quarter" idx="12"/>
          </p:nvPr>
        </p:nvSpPr>
        <p:spPr/>
        <p:txBody>
          <a:bodyPr/>
          <a:lstStyle/>
          <a:p>
            <a:fld id="{91282398-6795-448D-A7D5-5E173B797758}" type="slidenum">
              <a:rPr lang="en-CA" smtClean="0"/>
              <a:t>43</a:t>
            </a:fld>
            <a:endParaRPr lang="en-CA" dirty="0"/>
          </a:p>
        </p:txBody>
      </p:sp>
      <p:pic>
        <p:nvPicPr>
          <p:cNvPr id="10" name="Picture 9">
            <a:extLst>
              <a:ext uri="{FF2B5EF4-FFF2-40B4-BE49-F238E27FC236}">
                <a16:creationId xmlns:a16="http://schemas.microsoft.com/office/drawing/2014/main" id="{B9ECD41D-F9DC-4CBD-990E-411A84C9EA83}"/>
              </a:ext>
            </a:extLst>
          </p:cNvPr>
          <p:cNvPicPr>
            <a:picLocks noChangeAspect="1"/>
          </p:cNvPicPr>
          <p:nvPr/>
        </p:nvPicPr>
        <p:blipFill>
          <a:blip r:embed="rId3"/>
          <a:stretch>
            <a:fillRect/>
          </a:stretch>
        </p:blipFill>
        <p:spPr>
          <a:xfrm>
            <a:off x="4387361" y="2011222"/>
            <a:ext cx="7734128" cy="3785652"/>
          </a:xfrm>
          <a:custGeom>
            <a:avLst/>
            <a:gdLst>
              <a:gd name="connsiteX0" fmla="*/ 0 w 7734128"/>
              <a:gd name="connsiteY0" fmla="*/ 0 h 3785652"/>
              <a:gd name="connsiteX1" fmla="*/ 672274 w 7734128"/>
              <a:gd name="connsiteY1" fmla="*/ 0 h 3785652"/>
              <a:gd name="connsiteX2" fmla="*/ 1035183 w 7734128"/>
              <a:gd name="connsiteY2" fmla="*/ 0 h 3785652"/>
              <a:gd name="connsiteX3" fmla="*/ 1784799 w 7734128"/>
              <a:gd name="connsiteY3" fmla="*/ 0 h 3785652"/>
              <a:gd name="connsiteX4" fmla="*/ 2379732 w 7734128"/>
              <a:gd name="connsiteY4" fmla="*/ 0 h 3785652"/>
              <a:gd name="connsiteX5" fmla="*/ 2742641 w 7734128"/>
              <a:gd name="connsiteY5" fmla="*/ 0 h 3785652"/>
              <a:gd name="connsiteX6" fmla="*/ 3337574 w 7734128"/>
              <a:gd name="connsiteY6" fmla="*/ 0 h 3785652"/>
              <a:gd name="connsiteX7" fmla="*/ 4087189 w 7734128"/>
              <a:gd name="connsiteY7" fmla="*/ 0 h 3785652"/>
              <a:gd name="connsiteX8" fmla="*/ 4604781 w 7734128"/>
              <a:gd name="connsiteY8" fmla="*/ 0 h 3785652"/>
              <a:gd name="connsiteX9" fmla="*/ 5122372 w 7734128"/>
              <a:gd name="connsiteY9" fmla="*/ 0 h 3785652"/>
              <a:gd name="connsiteX10" fmla="*/ 5717305 w 7734128"/>
              <a:gd name="connsiteY10" fmla="*/ 0 h 3785652"/>
              <a:gd name="connsiteX11" fmla="*/ 6389580 w 7734128"/>
              <a:gd name="connsiteY11" fmla="*/ 0 h 3785652"/>
              <a:gd name="connsiteX12" fmla="*/ 7061854 w 7734128"/>
              <a:gd name="connsiteY12" fmla="*/ 0 h 3785652"/>
              <a:gd name="connsiteX13" fmla="*/ 7734128 w 7734128"/>
              <a:gd name="connsiteY13" fmla="*/ 0 h 3785652"/>
              <a:gd name="connsiteX14" fmla="*/ 7734128 w 7734128"/>
              <a:gd name="connsiteY14" fmla="*/ 616520 h 3785652"/>
              <a:gd name="connsiteX15" fmla="*/ 7734128 w 7734128"/>
              <a:gd name="connsiteY15" fmla="*/ 1081615 h 3785652"/>
              <a:gd name="connsiteX16" fmla="*/ 7734128 w 7734128"/>
              <a:gd name="connsiteY16" fmla="*/ 1622422 h 3785652"/>
              <a:gd name="connsiteX17" fmla="*/ 7734128 w 7734128"/>
              <a:gd name="connsiteY17" fmla="*/ 2201086 h 3785652"/>
              <a:gd name="connsiteX18" fmla="*/ 7734128 w 7734128"/>
              <a:gd name="connsiteY18" fmla="*/ 2817607 h 3785652"/>
              <a:gd name="connsiteX19" fmla="*/ 7734128 w 7734128"/>
              <a:gd name="connsiteY19" fmla="*/ 3785652 h 3785652"/>
              <a:gd name="connsiteX20" fmla="*/ 6984513 w 7734128"/>
              <a:gd name="connsiteY20" fmla="*/ 3785652 h 3785652"/>
              <a:gd name="connsiteX21" fmla="*/ 6466921 w 7734128"/>
              <a:gd name="connsiteY21" fmla="*/ 3785652 h 3785652"/>
              <a:gd name="connsiteX22" fmla="*/ 5949329 w 7734128"/>
              <a:gd name="connsiteY22" fmla="*/ 3785652 h 3785652"/>
              <a:gd name="connsiteX23" fmla="*/ 5431738 w 7734128"/>
              <a:gd name="connsiteY23" fmla="*/ 3785652 h 3785652"/>
              <a:gd name="connsiteX24" fmla="*/ 4759463 w 7734128"/>
              <a:gd name="connsiteY24" fmla="*/ 3785652 h 3785652"/>
              <a:gd name="connsiteX25" fmla="*/ 4164530 w 7734128"/>
              <a:gd name="connsiteY25" fmla="*/ 3785652 h 3785652"/>
              <a:gd name="connsiteX26" fmla="*/ 3801621 w 7734128"/>
              <a:gd name="connsiteY26" fmla="*/ 3785652 h 3785652"/>
              <a:gd name="connsiteX27" fmla="*/ 3284030 w 7734128"/>
              <a:gd name="connsiteY27" fmla="*/ 3785652 h 3785652"/>
              <a:gd name="connsiteX28" fmla="*/ 2611756 w 7734128"/>
              <a:gd name="connsiteY28" fmla="*/ 3785652 h 3785652"/>
              <a:gd name="connsiteX29" fmla="*/ 2171505 w 7734128"/>
              <a:gd name="connsiteY29" fmla="*/ 3785652 h 3785652"/>
              <a:gd name="connsiteX30" fmla="*/ 1421890 w 7734128"/>
              <a:gd name="connsiteY30" fmla="*/ 3785652 h 3785652"/>
              <a:gd name="connsiteX31" fmla="*/ 672274 w 7734128"/>
              <a:gd name="connsiteY31" fmla="*/ 3785652 h 3785652"/>
              <a:gd name="connsiteX32" fmla="*/ 0 w 7734128"/>
              <a:gd name="connsiteY32" fmla="*/ 3785652 h 3785652"/>
              <a:gd name="connsiteX33" fmla="*/ 0 w 7734128"/>
              <a:gd name="connsiteY33" fmla="*/ 3169132 h 3785652"/>
              <a:gd name="connsiteX34" fmla="*/ 0 w 7734128"/>
              <a:gd name="connsiteY34" fmla="*/ 2628324 h 3785652"/>
              <a:gd name="connsiteX35" fmla="*/ 0 w 7734128"/>
              <a:gd name="connsiteY35" fmla="*/ 2163230 h 3785652"/>
              <a:gd name="connsiteX36" fmla="*/ 0 w 7734128"/>
              <a:gd name="connsiteY36" fmla="*/ 1698135 h 3785652"/>
              <a:gd name="connsiteX37" fmla="*/ 0 w 7734128"/>
              <a:gd name="connsiteY37" fmla="*/ 1233041 h 3785652"/>
              <a:gd name="connsiteX38" fmla="*/ 0 w 7734128"/>
              <a:gd name="connsiteY38" fmla="*/ 767947 h 3785652"/>
              <a:gd name="connsiteX39" fmla="*/ 0 w 7734128"/>
              <a:gd name="connsiteY39" fmla="*/ 0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734128" h="3785652" fill="none" extrusionOk="0">
                <a:moveTo>
                  <a:pt x="0" y="0"/>
                </a:moveTo>
                <a:cubicBezTo>
                  <a:pt x="257498" y="-19927"/>
                  <a:pt x="417278" y="5010"/>
                  <a:pt x="672274" y="0"/>
                </a:cubicBezTo>
                <a:cubicBezTo>
                  <a:pt x="927270" y="-5010"/>
                  <a:pt x="901557" y="24818"/>
                  <a:pt x="1035183" y="0"/>
                </a:cubicBezTo>
                <a:cubicBezTo>
                  <a:pt x="1168809" y="-24818"/>
                  <a:pt x="1567688" y="15508"/>
                  <a:pt x="1784799" y="0"/>
                </a:cubicBezTo>
                <a:cubicBezTo>
                  <a:pt x="2001910" y="-15508"/>
                  <a:pt x="2091166" y="33584"/>
                  <a:pt x="2379732" y="0"/>
                </a:cubicBezTo>
                <a:cubicBezTo>
                  <a:pt x="2668298" y="-33584"/>
                  <a:pt x="2661033" y="8331"/>
                  <a:pt x="2742641" y="0"/>
                </a:cubicBezTo>
                <a:cubicBezTo>
                  <a:pt x="2824249" y="-8331"/>
                  <a:pt x="3097161" y="52397"/>
                  <a:pt x="3337574" y="0"/>
                </a:cubicBezTo>
                <a:cubicBezTo>
                  <a:pt x="3577987" y="-52397"/>
                  <a:pt x="3733333" y="5178"/>
                  <a:pt x="4087189" y="0"/>
                </a:cubicBezTo>
                <a:cubicBezTo>
                  <a:pt x="4441046" y="-5178"/>
                  <a:pt x="4374016" y="44991"/>
                  <a:pt x="4604781" y="0"/>
                </a:cubicBezTo>
                <a:cubicBezTo>
                  <a:pt x="4835546" y="-44991"/>
                  <a:pt x="4883652" y="45402"/>
                  <a:pt x="5122372" y="0"/>
                </a:cubicBezTo>
                <a:cubicBezTo>
                  <a:pt x="5361092" y="-45402"/>
                  <a:pt x="5433344" y="44286"/>
                  <a:pt x="5717305" y="0"/>
                </a:cubicBezTo>
                <a:cubicBezTo>
                  <a:pt x="6001266" y="-44286"/>
                  <a:pt x="6150881" y="52277"/>
                  <a:pt x="6389580" y="0"/>
                </a:cubicBezTo>
                <a:cubicBezTo>
                  <a:pt x="6628280" y="-52277"/>
                  <a:pt x="6779160" y="2264"/>
                  <a:pt x="7061854" y="0"/>
                </a:cubicBezTo>
                <a:cubicBezTo>
                  <a:pt x="7344548" y="-2264"/>
                  <a:pt x="7515177" y="67882"/>
                  <a:pt x="7734128" y="0"/>
                </a:cubicBezTo>
                <a:cubicBezTo>
                  <a:pt x="7783170" y="302447"/>
                  <a:pt x="7699067" y="323228"/>
                  <a:pt x="7734128" y="616520"/>
                </a:cubicBezTo>
                <a:cubicBezTo>
                  <a:pt x="7769189" y="909812"/>
                  <a:pt x="7679894" y="868765"/>
                  <a:pt x="7734128" y="1081615"/>
                </a:cubicBezTo>
                <a:cubicBezTo>
                  <a:pt x="7788362" y="1294466"/>
                  <a:pt x="7701467" y="1364998"/>
                  <a:pt x="7734128" y="1622422"/>
                </a:cubicBezTo>
                <a:cubicBezTo>
                  <a:pt x="7766789" y="1879846"/>
                  <a:pt x="7693822" y="1985265"/>
                  <a:pt x="7734128" y="2201086"/>
                </a:cubicBezTo>
                <a:cubicBezTo>
                  <a:pt x="7774434" y="2416907"/>
                  <a:pt x="7687587" y="2664702"/>
                  <a:pt x="7734128" y="2817607"/>
                </a:cubicBezTo>
                <a:cubicBezTo>
                  <a:pt x="7780669" y="2970512"/>
                  <a:pt x="7636761" y="3357457"/>
                  <a:pt x="7734128" y="3785652"/>
                </a:cubicBezTo>
                <a:cubicBezTo>
                  <a:pt x="7393239" y="3816402"/>
                  <a:pt x="7197963" y="3737870"/>
                  <a:pt x="6984513" y="3785652"/>
                </a:cubicBezTo>
                <a:cubicBezTo>
                  <a:pt x="6771063" y="3833434"/>
                  <a:pt x="6631936" y="3736475"/>
                  <a:pt x="6466921" y="3785652"/>
                </a:cubicBezTo>
                <a:cubicBezTo>
                  <a:pt x="6301906" y="3834829"/>
                  <a:pt x="6190524" y="3762692"/>
                  <a:pt x="5949329" y="3785652"/>
                </a:cubicBezTo>
                <a:cubicBezTo>
                  <a:pt x="5708134" y="3808612"/>
                  <a:pt x="5671485" y="3735793"/>
                  <a:pt x="5431738" y="3785652"/>
                </a:cubicBezTo>
                <a:cubicBezTo>
                  <a:pt x="5191991" y="3835511"/>
                  <a:pt x="5014679" y="3754049"/>
                  <a:pt x="4759463" y="3785652"/>
                </a:cubicBezTo>
                <a:cubicBezTo>
                  <a:pt x="4504247" y="3817255"/>
                  <a:pt x="4443483" y="3746186"/>
                  <a:pt x="4164530" y="3785652"/>
                </a:cubicBezTo>
                <a:cubicBezTo>
                  <a:pt x="3885577" y="3825118"/>
                  <a:pt x="3918211" y="3784972"/>
                  <a:pt x="3801621" y="3785652"/>
                </a:cubicBezTo>
                <a:cubicBezTo>
                  <a:pt x="3685031" y="3786332"/>
                  <a:pt x="3501913" y="3753142"/>
                  <a:pt x="3284030" y="3785652"/>
                </a:cubicBezTo>
                <a:cubicBezTo>
                  <a:pt x="3066147" y="3818162"/>
                  <a:pt x="2939747" y="3723344"/>
                  <a:pt x="2611756" y="3785652"/>
                </a:cubicBezTo>
                <a:cubicBezTo>
                  <a:pt x="2283765" y="3847960"/>
                  <a:pt x="2317346" y="3756859"/>
                  <a:pt x="2171505" y="3785652"/>
                </a:cubicBezTo>
                <a:cubicBezTo>
                  <a:pt x="2025664" y="3814445"/>
                  <a:pt x="1761352" y="3723014"/>
                  <a:pt x="1421890" y="3785652"/>
                </a:cubicBezTo>
                <a:cubicBezTo>
                  <a:pt x="1082428" y="3848290"/>
                  <a:pt x="986111" y="3712699"/>
                  <a:pt x="672274" y="3785652"/>
                </a:cubicBezTo>
                <a:cubicBezTo>
                  <a:pt x="358437" y="3858605"/>
                  <a:pt x="273793" y="3739570"/>
                  <a:pt x="0" y="3785652"/>
                </a:cubicBezTo>
                <a:cubicBezTo>
                  <a:pt x="-64302" y="3550701"/>
                  <a:pt x="45458" y="3331239"/>
                  <a:pt x="0" y="3169132"/>
                </a:cubicBezTo>
                <a:cubicBezTo>
                  <a:pt x="-45458" y="3007025"/>
                  <a:pt x="2134" y="2802119"/>
                  <a:pt x="0" y="2628324"/>
                </a:cubicBezTo>
                <a:cubicBezTo>
                  <a:pt x="-2134" y="2454529"/>
                  <a:pt x="8463" y="2374712"/>
                  <a:pt x="0" y="2163230"/>
                </a:cubicBezTo>
                <a:cubicBezTo>
                  <a:pt x="-8463" y="1951748"/>
                  <a:pt x="42307" y="1793493"/>
                  <a:pt x="0" y="1698135"/>
                </a:cubicBezTo>
                <a:cubicBezTo>
                  <a:pt x="-42307" y="1602778"/>
                  <a:pt x="29510" y="1459008"/>
                  <a:pt x="0" y="1233041"/>
                </a:cubicBezTo>
                <a:cubicBezTo>
                  <a:pt x="-29510" y="1007074"/>
                  <a:pt x="46996" y="956563"/>
                  <a:pt x="0" y="767947"/>
                </a:cubicBezTo>
                <a:cubicBezTo>
                  <a:pt x="-46996" y="579331"/>
                  <a:pt x="16841" y="271893"/>
                  <a:pt x="0" y="0"/>
                </a:cubicBezTo>
                <a:close/>
              </a:path>
              <a:path w="7734128" h="3785652" stroke="0" extrusionOk="0">
                <a:moveTo>
                  <a:pt x="0" y="0"/>
                </a:moveTo>
                <a:cubicBezTo>
                  <a:pt x="188612" y="-56786"/>
                  <a:pt x="291239" y="11783"/>
                  <a:pt x="517592" y="0"/>
                </a:cubicBezTo>
                <a:cubicBezTo>
                  <a:pt x="743945" y="-11783"/>
                  <a:pt x="784683" y="34941"/>
                  <a:pt x="880501" y="0"/>
                </a:cubicBezTo>
                <a:cubicBezTo>
                  <a:pt x="976319" y="-34941"/>
                  <a:pt x="1399996" y="14055"/>
                  <a:pt x="1630116" y="0"/>
                </a:cubicBezTo>
                <a:cubicBezTo>
                  <a:pt x="1860237" y="-14055"/>
                  <a:pt x="2021256" y="6714"/>
                  <a:pt x="2147708" y="0"/>
                </a:cubicBezTo>
                <a:cubicBezTo>
                  <a:pt x="2274160" y="-6714"/>
                  <a:pt x="2518644" y="6148"/>
                  <a:pt x="2665299" y="0"/>
                </a:cubicBezTo>
                <a:cubicBezTo>
                  <a:pt x="2811954" y="-6148"/>
                  <a:pt x="3111447" y="4865"/>
                  <a:pt x="3414915" y="0"/>
                </a:cubicBezTo>
                <a:cubicBezTo>
                  <a:pt x="3718383" y="-4865"/>
                  <a:pt x="3738969" y="2547"/>
                  <a:pt x="3855165" y="0"/>
                </a:cubicBezTo>
                <a:cubicBezTo>
                  <a:pt x="3971361" y="-2547"/>
                  <a:pt x="4369805" y="37308"/>
                  <a:pt x="4604781" y="0"/>
                </a:cubicBezTo>
                <a:cubicBezTo>
                  <a:pt x="4839757" y="-37308"/>
                  <a:pt x="5169844" y="61035"/>
                  <a:pt x="5354396" y="0"/>
                </a:cubicBezTo>
                <a:cubicBezTo>
                  <a:pt x="5538948" y="-61035"/>
                  <a:pt x="5734403" y="54764"/>
                  <a:pt x="5949329" y="0"/>
                </a:cubicBezTo>
                <a:cubicBezTo>
                  <a:pt x="6164255" y="-54764"/>
                  <a:pt x="6496104" y="69337"/>
                  <a:pt x="6698945" y="0"/>
                </a:cubicBezTo>
                <a:cubicBezTo>
                  <a:pt x="6901786" y="-69337"/>
                  <a:pt x="6998561" y="24355"/>
                  <a:pt x="7216536" y="0"/>
                </a:cubicBezTo>
                <a:cubicBezTo>
                  <a:pt x="7434511" y="-24355"/>
                  <a:pt x="7626607" y="50339"/>
                  <a:pt x="7734128" y="0"/>
                </a:cubicBezTo>
                <a:cubicBezTo>
                  <a:pt x="7768154" y="273956"/>
                  <a:pt x="7681128" y="410892"/>
                  <a:pt x="7734128" y="578664"/>
                </a:cubicBezTo>
                <a:cubicBezTo>
                  <a:pt x="7787128" y="746436"/>
                  <a:pt x="7695928" y="938592"/>
                  <a:pt x="7734128" y="1119471"/>
                </a:cubicBezTo>
                <a:cubicBezTo>
                  <a:pt x="7772328" y="1300350"/>
                  <a:pt x="7683325" y="1445708"/>
                  <a:pt x="7734128" y="1660279"/>
                </a:cubicBezTo>
                <a:cubicBezTo>
                  <a:pt x="7784931" y="1874850"/>
                  <a:pt x="7693368" y="2110327"/>
                  <a:pt x="7734128" y="2238943"/>
                </a:cubicBezTo>
                <a:cubicBezTo>
                  <a:pt x="7774888" y="2367559"/>
                  <a:pt x="7684071" y="2613024"/>
                  <a:pt x="7734128" y="2817607"/>
                </a:cubicBezTo>
                <a:cubicBezTo>
                  <a:pt x="7784185" y="3022190"/>
                  <a:pt x="7671559" y="3349094"/>
                  <a:pt x="7734128" y="3785652"/>
                </a:cubicBezTo>
                <a:cubicBezTo>
                  <a:pt x="7644218" y="3812233"/>
                  <a:pt x="7505677" y="3773925"/>
                  <a:pt x="7371219" y="3785652"/>
                </a:cubicBezTo>
                <a:cubicBezTo>
                  <a:pt x="7236761" y="3797379"/>
                  <a:pt x="6965823" y="3742382"/>
                  <a:pt x="6621603" y="3785652"/>
                </a:cubicBezTo>
                <a:cubicBezTo>
                  <a:pt x="6277383" y="3828922"/>
                  <a:pt x="6161176" y="3779800"/>
                  <a:pt x="6026671" y="3785652"/>
                </a:cubicBezTo>
                <a:cubicBezTo>
                  <a:pt x="5892166" y="3791504"/>
                  <a:pt x="5795823" y="3784343"/>
                  <a:pt x="5586420" y="3785652"/>
                </a:cubicBezTo>
                <a:cubicBezTo>
                  <a:pt x="5377017" y="3786961"/>
                  <a:pt x="5275854" y="3722277"/>
                  <a:pt x="4991487" y="3785652"/>
                </a:cubicBezTo>
                <a:cubicBezTo>
                  <a:pt x="4707120" y="3849027"/>
                  <a:pt x="4782614" y="3779928"/>
                  <a:pt x="4628578" y="3785652"/>
                </a:cubicBezTo>
                <a:cubicBezTo>
                  <a:pt x="4474542" y="3791376"/>
                  <a:pt x="4440428" y="3754425"/>
                  <a:pt x="4265669" y="3785652"/>
                </a:cubicBezTo>
                <a:cubicBezTo>
                  <a:pt x="4090910" y="3816879"/>
                  <a:pt x="3883641" y="3780050"/>
                  <a:pt x="3670736" y="3785652"/>
                </a:cubicBezTo>
                <a:cubicBezTo>
                  <a:pt x="3457831" y="3791254"/>
                  <a:pt x="3427767" y="3767183"/>
                  <a:pt x="3230486" y="3785652"/>
                </a:cubicBezTo>
                <a:cubicBezTo>
                  <a:pt x="3033205" y="3804121"/>
                  <a:pt x="2765556" y="3754935"/>
                  <a:pt x="2558212" y="3785652"/>
                </a:cubicBezTo>
                <a:cubicBezTo>
                  <a:pt x="2350868" y="3816369"/>
                  <a:pt x="2292215" y="3736621"/>
                  <a:pt x="2117961" y="3785652"/>
                </a:cubicBezTo>
                <a:cubicBezTo>
                  <a:pt x="1943707" y="3834683"/>
                  <a:pt x="1696537" y="3727677"/>
                  <a:pt x="1445687" y="3785652"/>
                </a:cubicBezTo>
                <a:cubicBezTo>
                  <a:pt x="1194837" y="3843627"/>
                  <a:pt x="1242012" y="3770240"/>
                  <a:pt x="1082778" y="3785652"/>
                </a:cubicBezTo>
                <a:cubicBezTo>
                  <a:pt x="923544" y="3801064"/>
                  <a:pt x="221475" y="3737178"/>
                  <a:pt x="0" y="3785652"/>
                </a:cubicBezTo>
                <a:cubicBezTo>
                  <a:pt x="-19570" y="3655973"/>
                  <a:pt x="49540" y="3416597"/>
                  <a:pt x="0" y="3320558"/>
                </a:cubicBezTo>
                <a:cubicBezTo>
                  <a:pt x="-49540" y="3224519"/>
                  <a:pt x="67538" y="2890195"/>
                  <a:pt x="0" y="2704037"/>
                </a:cubicBezTo>
                <a:cubicBezTo>
                  <a:pt x="-67538" y="2517879"/>
                  <a:pt x="11599" y="2308303"/>
                  <a:pt x="0" y="2201086"/>
                </a:cubicBezTo>
                <a:cubicBezTo>
                  <a:pt x="-11599" y="2093869"/>
                  <a:pt x="41555" y="1723544"/>
                  <a:pt x="0" y="1584566"/>
                </a:cubicBezTo>
                <a:cubicBezTo>
                  <a:pt x="-41555" y="1445588"/>
                  <a:pt x="54275" y="1289273"/>
                  <a:pt x="0" y="1119471"/>
                </a:cubicBezTo>
                <a:cubicBezTo>
                  <a:pt x="-54275" y="949669"/>
                  <a:pt x="50748" y="872042"/>
                  <a:pt x="0" y="692234"/>
                </a:cubicBezTo>
                <a:cubicBezTo>
                  <a:pt x="-50748" y="512426"/>
                  <a:pt x="66937" y="152007"/>
                  <a:pt x="0" y="0"/>
                </a:cubicBezTo>
                <a:close/>
              </a:path>
            </a:pathLst>
          </a:custGeom>
          <a:ln>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
        <p:nvSpPr>
          <p:cNvPr id="11" name="TextBox 10">
            <a:extLst>
              <a:ext uri="{FF2B5EF4-FFF2-40B4-BE49-F238E27FC236}">
                <a16:creationId xmlns:a16="http://schemas.microsoft.com/office/drawing/2014/main" id="{1C927308-1491-438E-931A-EEF6F44C568E}"/>
              </a:ext>
            </a:extLst>
          </p:cNvPr>
          <p:cNvSpPr txBox="1"/>
          <p:nvPr/>
        </p:nvSpPr>
        <p:spPr>
          <a:xfrm>
            <a:off x="580914" y="1409252"/>
            <a:ext cx="3806448" cy="4708981"/>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005B94"/>
                </a:solidFill>
                <a:latin typeface="+mj-lt"/>
              </a:rPr>
              <a:t>If you have lost a receipt or the guider didn’t give you one, you need to complete the Lost or Incomplete Receipt form.</a:t>
            </a:r>
          </a:p>
          <a:p>
            <a:pPr marL="342900" indent="-342900">
              <a:buFont typeface="Arial" panose="020B0604020202020204" pitchFamily="34" charset="0"/>
              <a:buChar char="•"/>
            </a:pPr>
            <a:r>
              <a:rPr lang="en-CA" sz="2000" dirty="0">
                <a:solidFill>
                  <a:srgbClr val="005B94"/>
                </a:solidFill>
                <a:latin typeface="+mj-lt"/>
              </a:rPr>
              <a:t>This also applies if the only receipt you have is a total, not a breakdown of the items and taxes, if applicable.</a:t>
            </a:r>
          </a:p>
          <a:p>
            <a:pPr marL="342900" indent="-342900">
              <a:buFont typeface="Arial" panose="020B0604020202020204" pitchFamily="34" charset="0"/>
              <a:buChar char="•"/>
            </a:pPr>
            <a:endParaRPr lang="en-CA" sz="2000" dirty="0">
              <a:solidFill>
                <a:srgbClr val="005B94"/>
              </a:solidFill>
              <a:latin typeface="+mj-lt"/>
            </a:endParaRPr>
          </a:p>
          <a:p>
            <a:pPr marL="342900" indent="-342900">
              <a:buFont typeface="Arial" panose="020B0604020202020204" pitchFamily="34" charset="0"/>
              <a:buChar char="•"/>
            </a:pPr>
            <a:r>
              <a:rPr lang="en-CA" sz="2000" dirty="0">
                <a:solidFill>
                  <a:srgbClr val="005B94"/>
                </a:solidFill>
                <a:latin typeface="+mj-lt"/>
              </a:rPr>
              <a:t>This form can be found on the Unified Banking website in </a:t>
            </a:r>
            <a:r>
              <a:rPr lang="en-CA" sz="2000" dirty="0" err="1">
                <a:solidFill>
                  <a:srgbClr val="005B94"/>
                </a:solidFill>
                <a:latin typeface="+mj-lt"/>
              </a:rPr>
              <a:t>Memberzone</a:t>
            </a:r>
            <a:r>
              <a:rPr lang="en-CA" sz="2000" dirty="0">
                <a:solidFill>
                  <a:srgbClr val="005B94"/>
                </a:solidFill>
                <a:latin typeface="+mj-lt"/>
              </a:rPr>
              <a:t>.</a:t>
            </a:r>
          </a:p>
          <a:p>
            <a:pPr marL="342900" indent="-342900">
              <a:buFont typeface="Arial" panose="020B0604020202020204" pitchFamily="34" charset="0"/>
              <a:buChar char="•"/>
            </a:pPr>
            <a:r>
              <a:rPr lang="en-CA" sz="2000" dirty="0">
                <a:solidFill>
                  <a:srgbClr val="005B94"/>
                </a:solidFill>
                <a:latin typeface="+mj-lt"/>
              </a:rPr>
              <a:t>The form requires the signature of two guiders.</a:t>
            </a:r>
          </a:p>
        </p:txBody>
      </p:sp>
    </p:spTree>
    <p:extLst>
      <p:ext uri="{BB962C8B-B14F-4D97-AF65-F5344CB8AC3E}">
        <p14:creationId xmlns:p14="http://schemas.microsoft.com/office/powerpoint/2010/main" val="2105013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a:t>
            </a:r>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pPr>
            <a:r>
              <a:rPr lang="en-CA" altLang="en-US" sz="2000" dirty="0">
                <a:solidFill>
                  <a:srgbClr val="005B94"/>
                </a:solidFill>
                <a:latin typeface="+mj-lt"/>
              </a:rPr>
              <a:t>Billing Address is </a:t>
            </a:r>
          </a:p>
          <a:p>
            <a:pPr marL="720725" lvl="2" indent="-182563" eaLnBrk="0" fontAlgn="base" hangingPunct="0">
              <a:lnSpc>
                <a:spcPct val="100000"/>
              </a:lnSpc>
              <a:spcBef>
                <a:spcPct val="20000"/>
              </a:spcBef>
              <a:spcAft>
                <a:spcPct val="0"/>
              </a:spcAft>
            </a:pPr>
            <a:r>
              <a:rPr lang="en-CA" altLang="en-US" sz="2000" dirty="0">
                <a:solidFill>
                  <a:srgbClr val="005B94"/>
                </a:solidFill>
                <a:latin typeface="+mj-lt"/>
              </a:rPr>
              <a:t>180 Duncan Mill Rd, Suite 100, Toronto ON M3B 1Z6</a:t>
            </a:r>
          </a:p>
          <a:p>
            <a:pPr marL="806450" lvl="2" indent="-268288" eaLnBrk="0" fontAlgn="base" hangingPunct="0">
              <a:lnSpc>
                <a:spcPct val="100000"/>
              </a:lnSpc>
              <a:spcBef>
                <a:spcPct val="20000"/>
              </a:spcBef>
              <a:spcAft>
                <a:spcPct val="0"/>
              </a:spcAft>
            </a:pPr>
            <a:r>
              <a:rPr lang="en-CA" altLang="en-US" sz="2000" dirty="0">
                <a:solidFill>
                  <a:srgbClr val="005B94"/>
                </a:solidFill>
                <a:latin typeface="+mj-lt"/>
              </a:rPr>
              <a:t>Phone number is 416-920-6666</a:t>
            </a:r>
          </a:p>
          <a:p>
            <a:pPr marL="342900" lvl="0" indent="-342900" eaLnBrk="0" fontAlgn="base" hangingPunct="0">
              <a:lnSpc>
                <a:spcPct val="100000"/>
              </a:lnSpc>
              <a:spcBef>
                <a:spcPct val="20000"/>
              </a:spcBef>
              <a:spcAft>
                <a:spcPct val="0"/>
              </a:spcAft>
            </a:pPr>
            <a:r>
              <a:rPr lang="en-CA" altLang="en-US" sz="2000" dirty="0">
                <a:solidFill>
                  <a:srgbClr val="005B94"/>
                </a:solidFill>
                <a:latin typeface="+mj-lt"/>
              </a:rPr>
              <a:t>Shipping Address is yours</a:t>
            </a:r>
          </a:p>
          <a:p>
            <a:pPr marL="342900" lvl="0" indent="-342900" eaLnBrk="0" fontAlgn="base" hangingPunct="0">
              <a:lnSpc>
                <a:spcPct val="100000"/>
              </a:lnSpc>
              <a:spcBef>
                <a:spcPct val="20000"/>
              </a:spcBef>
              <a:spcAft>
                <a:spcPct val="0"/>
              </a:spcAft>
            </a:pPr>
            <a:endParaRPr lang="en-CA" altLang="en-US" sz="2000" dirty="0">
              <a:solidFill>
                <a:srgbClr val="005B94"/>
              </a:solidFill>
              <a:latin typeface="+mj-lt"/>
            </a:endParaRPr>
          </a:p>
          <a:p>
            <a:pPr marL="342900" lvl="0" indent="-342900" eaLnBrk="0" fontAlgn="base" hangingPunct="0">
              <a:lnSpc>
                <a:spcPct val="100000"/>
              </a:lnSpc>
              <a:spcBef>
                <a:spcPct val="20000"/>
              </a:spcBef>
              <a:spcAft>
                <a:spcPct val="0"/>
              </a:spcAft>
            </a:pPr>
            <a:r>
              <a:rPr lang="en-CA" altLang="en-US" sz="2000" dirty="0">
                <a:solidFill>
                  <a:srgbClr val="005B94"/>
                </a:solidFill>
                <a:latin typeface="+mj-lt"/>
              </a:rPr>
              <a:t>For Guide Store purchases, DO NOT click on PayPal</a:t>
            </a:r>
          </a:p>
          <a:p>
            <a:endParaRPr lang="en-US" dirty="0">
              <a:solidFill>
                <a:schemeClr val="accent1"/>
              </a:solidFill>
            </a:endParaRPr>
          </a:p>
        </p:txBody>
      </p:sp>
      <p:sp>
        <p:nvSpPr>
          <p:cNvPr id="5" name="Text Placeholder 4"/>
          <p:cNvSpPr>
            <a:spLocks noGrp="1"/>
          </p:cNvSpPr>
          <p:nvPr>
            <p:ph type="body" sz="quarter" idx="13"/>
          </p:nvPr>
        </p:nvSpPr>
        <p:spPr/>
        <p:txBody>
          <a:bodyPr/>
          <a:lstStyle/>
          <a:p>
            <a:r>
              <a:rPr lang="en-US" dirty="0">
                <a:latin typeface="+mj-lt"/>
              </a:rPr>
              <a:t>Using the purchase card on-line</a:t>
            </a:r>
          </a:p>
        </p:txBody>
      </p:sp>
      <p:sp>
        <p:nvSpPr>
          <p:cNvPr id="6" name="Slide Number Placeholder 5">
            <a:extLst>
              <a:ext uri="{FF2B5EF4-FFF2-40B4-BE49-F238E27FC236}">
                <a16:creationId xmlns:a16="http://schemas.microsoft.com/office/drawing/2014/main" id="{615E44B5-BD35-43B6-9CD2-E1C15697ACDF}"/>
              </a:ext>
            </a:extLst>
          </p:cNvPr>
          <p:cNvSpPr>
            <a:spLocks noGrp="1"/>
          </p:cNvSpPr>
          <p:nvPr>
            <p:ph type="sldNum" sz="quarter" idx="12"/>
          </p:nvPr>
        </p:nvSpPr>
        <p:spPr/>
        <p:txBody>
          <a:bodyPr/>
          <a:lstStyle/>
          <a:p>
            <a:fld id="{91282398-6795-448D-A7D5-5E173B797758}" type="slidenum">
              <a:rPr lang="en-CA" smtClean="0"/>
              <a:t>44</a:t>
            </a:fld>
            <a:endParaRPr lang="en-CA" dirty="0"/>
          </a:p>
        </p:txBody>
      </p:sp>
      <p:pic>
        <p:nvPicPr>
          <p:cNvPr id="7" name="Content Placeholder 4">
            <a:extLst>
              <a:ext uri="{FF2B5EF4-FFF2-40B4-BE49-F238E27FC236}">
                <a16:creationId xmlns:a16="http://schemas.microsoft.com/office/drawing/2014/main" id="{85552257-DEC1-487A-ADE6-8EE5F9E16F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6476" y="196747"/>
            <a:ext cx="4286444" cy="6159602"/>
          </a:xfrm>
          <a:prstGeom prst="rect">
            <a:avLst/>
          </a:prstGeom>
          <a:noFill/>
          <a:ln>
            <a:solidFill>
              <a:srgbClr val="4F81B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675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 Purchase Card</a:t>
            </a:r>
          </a:p>
        </p:txBody>
      </p:sp>
      <p:sp>
        <p:nvSpPr>
          <p:cNvPr id="3" name="Content Placeholder 2"/>
          <p:cNvSpPr>
            <a:spLocks noGrp="1"/>
          </p:cNvSpPr>
          <p:nvPr>
            <p:ph idx="1"/>
          </p:nvPr>
        </p:nvSpPr>
        <p:spPr/>
        <p:txBody>
          <a:bodyPr/>
          <a:lstStyle/>
          <a:p>
            <a:r>
              <a:rPr lang="en-CA" altLang="en-US" dirty="0">
                <a:solidFill>
                  <a:schemeClr val="accent1"/>
                </a:solidFill>
                <a:latin typeface="+mj-lt"/>
              </a:rPr>
              <a:t>Default credit limit is $300</a:t>
            </a:r>
          </a:p>
          <a:p>
            <a:r>
              <a:rPr lang="en-CA" altLang="en-US" dirty="0">
                <a:solidFill>
                  <a:schemeClr val="accent1"/>
                </a:solidFill>
                <a:latin typeface="+mj-lt"/>
              </a:rPr>
              <a:t>Two types of increase:</a:t>
            </a:r>
          </a:p>
          <a:p>
            <a:pPr lvl="1"/>
            <a:r>
              <a:rPr lang="en-CA" altLang="en-US" sz="2400" dirty="0">
                <a:solidFill>
                  <a:schemeClr val="accent1"/>
                </a:solidFill>
                <a:latin typeface="+mj-lt"/>
              </a:rPr>
              <a:t>Permanent increase - only until the end of guiding year</a:t>
            </a:r>
          </a:p>
          <a:p>
            <a:pPr lvl="1"/>
            <a:r>
              <a:rPr lang="en-CA" altLang="en-US" sz="2400" dirty="0">
                <a:solidFill>
                  <a:schemeClr val="accent1"/>
                </a:solidFill>
                <a:latin typeface="+mj-lt"/>
              </a:rPr>
              <a:t>Temporary increase - based on individual request for a specific purpose</a:t>
            </a:r>
          </a:p>
          <a:p>
            <a:r>
              <a:rPr lang="en-CA" altLang="en-US" dirty="0">
                <a:solidFill>
                  <a:schemeClr val="accent1"/>
                </a:solidFill>
                <a:latin typeface="+mj-lt"/>
              </a:rPr>
              <a:t>Do not use the P-Card if there are insufficient funds in the Unit account to cover the charge.</a:t>
            </a:r>
          </a:p>
          <a:p>
            <a:pPr marL="457200" lvl="1" indent="0">
              <a:buNone/>
            </a:pPr>
            <a:endParaRPr lang="en-CA" altLang="en-US" sz="2400" dirty="0">
              <a:latin typeface="+mj-lt"/>
            </a:endParaRPr>
          </a:p>
          <a:p>
            <a:endParaRPr lang="en-US" dirty="0">
              <a:latin typeface="+mj-lt"/>
            </a:endParaRPr>
          </a:p>
        </p:txBody>
      </p:sp>
      <p:sp>
        <p:nvSpPr>
          <p:cNvPr id="5" name="Text Placeholder 4"/>
          <p:cNvSpPr>
            <a:spLocks noGrp="1"/>
          </p:cNvSpPr>
          <p:nvPr>
            <p:ph type="body" sz="quarter" idx="13"/>
          </p:nvPr>
        </p:nvSpPr>
        <p:spPr/>
        <p:txBody>
          <a:bodyPr/>
          <a:lstStyle/>
          <a:p>
            <a:r>
              <a:rPr lang="en-US" dirty="0">
                <a:latin typeface="+mj-lt"/>
              </a:rPr>
              <a:t>Purchase Card Credit Limit </a:t>
            </a:r>
          </a:p>
        </p:txBody>
      </p:sp>
      <p:sp>
        <p:nvSpPr>
          <p:cNvPr id="6" name="Slide Number Placeholder 5">
            <a:extLst>
              <a:ext uri="{FF2B5EF4-FFF2-40B4-BE49-F238E27FC236}">
                <a16:creationId xmlns:a16="http://schemas.microsoft.com/office/drawing/2014/main" id="{981F7683-E4F5-4C7C-AE3A-921A09F7FDA7}"/>
              </a:ext>
            </a:extLst>
          </p:cNvPr>
          <p:cNvSpPr>
            <a:spLocks noGrp="1"/>
          </p:cNvSpPr>
          <p:nvPr>
            <p:ph type="sldNum" sz="quarter" idx="12"/>
          </p:nvPr>
        </p:nvSpPr>
        <p:spPr/>
        <p:txBody>
          <a:bodyPr/>
          <a:lstStyle/>
          <a:p>
            <a:fld id="{91282398-6795-448D-A7D5-5E173B797758}" type="slidenum">
              <a:rPr lang="en-CA" smtClean="0"/>
              <a:t>45</a:t>
            </a:fld>
            <a:endParaRPr lang="en-CA" dirty="0"/>
          </a:p>
        </p:txBody>
      </p:sp>
    </p:spTree>
    <p:extLst>
      <p:ext uri="{BB962C8B-B14F-4D97-AF65-F5344CB8AC3E}">
        <p14:creationId xmlns:p14="http://schemas.microsoft.com/office/powerpoint/2010/main" val="341092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 Purchase Card</a:t>
            </a:r>
          </a:p>
        </p:txBody>
      </p:sp>
      <p:sp>
        <p:nvSpPr>
          <p:cNvPr id="3" name="Content Placeholder 2"/>
          <p:cNvSpPr>
            <a:spLocks noGrp="1"/>
          </p:cNvSpPr>
          <p:nvPr>
            <p:ph idx="1"/>
          </p:nvPr>
        </p:nvSpPr>
        <p:spPr/>
        <p:txBody>
          <a:bodyPr/>
          <a:lstStyle/>
          <a:p>
            <a:r>
              <a:rPr lang="en-CA" altLang="en-US" dirty="0">
                <a:solidFill>
                  <a:schemeClr val="accent1"/>
                </a:solidFill>
                <a:latin typeface="+mj-lt"/>
              </a:rPr>
              <a:t>The card will be rejected if the transaction will put you over your credit limit.</a:t>
            </a:r>
          </a:p>
          <a:p>
            <a:r>
              <a:rPr lang="en-CA" altLang="en-US" dirty="0">
                <a:solidFill>
                  <a:schemeClr val="accent1"/>
                </a:solidFill>
                <a:latin typeface="+mj-lt"/>
              </a:rPr>
              <a:t>The card balance is paid once a month by GGC. Keep track of what you have spent, especially if it is getting close to the end of the month. </a:t>
            </a:r>
          </a:p>
          <a:p>
            <a:r>
              <a:rPr lang="en-CA" altLang="en-US" dirty="0">
                <a:solidFill>
                  <a:schemeClr val="accent1"/>
                </a:solidFill>
                <a:latin typeface="+mj-lt"/>
              </a:rPr>
              <a:t>Remember that this is a Visa card and works just like your own card</a:t>
            </a:r>
          </a:p>
          <a:p>
            <a:pPr lvl="1"/>
            <a:r>
              <a:rPr lang="en-CA" altLang="en-US" dirty="0">
                <a:solidFill>
                  <a:schemeClr val="accent1"/>
                </a:solidFill>
                <a:latin typeface="+mj-lt"/>
              </a:rPr>
              <a:t>If you have money in the bank but no credit left on the card – you can’t use it until the balance on the card is paid.</a:t>
            </a:r>
          </a:p>
          <a:p>
            <a:pPr lvl="1"/>
            <a:r>
              <a:rPr lang="en-CA" altLang="en-US" dirty="0">
                <a:solidFill>
                  <a:schemeClr val="accent1"/>
                </a:solidFill>
                <a:latin typeface="+mj-lt"/>
              </a:rPr>
              <a:t>If you have no money in the bank, but have a credit balance on the card – DON’T use it. Paying off the card balance will put your unit account in deficit and may result in your card being suspended. </a:t>
            </a:r>
          </a:p>
          <a:p>
            <a:pPr lvl="1"/>
            <a:endParaRPr lang="en-CA" altLang="en-US" dirty="0">
              <a:solidFill>
                <a:schemeClr val="accent1"/>
              </a:solidFill>
              <a:latin typeface="+mj-lt"/>
            </a:endParaRPr>
          </a:p>
          <a:p>
            <a:endParaRPr lang="en-CA" altLang="en-US" dirty="0">
              <a:solidFill>
                <a:schemeClr val="accent1"/>
              </a:solidFill>
              <a:latin typeface="+mj-lt"/>
            </a:endParaRPr>
          </a:p>
          <a:p>
            <a:pPr marL="457200" lvl="1" indent="0">
              <a:buNone/>
            </a:pPr>
            <a:endParaRPr lang="en-CA" altLang="en-US" sz="2400" dirty="0">
              <a:latin typeface="+mj-lt"/>
            </a:endParaRPr>
          </a:p>
          <a:p>
            <a:endParaRPr lang="en-US" dirty="0">
              <a:latin typeface="+mj-lt"/>
            </a:endParaRPr>
          </a:p>
        </p:txBody>
      </p:sp>
      <p:sp>
        <p:nvSpPr>
          <p:cNvPr id="5" name="Text Placeholder 4"/>
          <p:cNvSpPr>
            <a:spLocks noGrp="1"/>
          </p:cNvSpPr>
          <p:nvPr>
            <p:ph type="body" sz="quarter" idx="13"/>
          </p:nvPr>
        </p:nvSpPr>
        <p:spPr/>
        <p:txBody>
          <a:bodyPr/>
          <a:lstStyle/>
          <a:p>
            <a:r>
              <a:rPr lang="en-US" dirty="0">
                <a:latin typeface="+mj-lt"/>
              </a:rPr>
              <a:t>Purchase Card Credit Limit </a:t>
            </a:r>
          </a:p>
        </p:txBody>
      </p:sp>
      <p:sp>
        <p:nvSpPr>
          <p:cNvPr id="6" name="Slide Number Placeholder 5">
            <a:extLst>
              <a:ext uri="{FF2B5EF4-FFF2-40B4-BE49-F238E27FC236}">
                <a16:creationId xmlns:a16="http://schemas.microsoft.com/office/drawing/2014/main" id="{981F7683-E4F5-4C7C-AE3A-921A09F7FDA7}"/>
              </a:ext>
            </a:extLst>
          </p:cNvPr>
          <p:cNvSpPr>
            <a:spLocks noGrp="1"/>
          </p:cNvSpPr>
          <p:nvPr>
            <p:ph type="sldNum" sz="quarter" idx="12"/>
          </p:nvPr>
        </p:nvSpPr>
        <p:spPr/>
        <p:txBody>
          <a:bodyPr/>
          <a:lstStyle/>
          <a:p>
            <a:fld id="{91282398-6795-448D-A7D5-5E173B797758}" type="slidenum">
              <a:rPr lang="en-CA" smtClean="0"/>
              <a:t>46</a:t>
            </a:fld>
            <a:endParaRPr lang="en-CA" dirty="0"/>
          </a:p>
        </p:txBody>
      </p:sp>
    </p:spTree>
    <p:extLst>
      <p:ext uri="{BB962C8B-B14F-4D97-AF65-F5344CB8AC3E}">
        <p14:creationId xmlns:p14="http://schemas.microsoft.com/office/powerpoint/2010/main" val="167843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  - Purchase Card</a:t>
            </a:r>
          </a:p>
        </p:txBody>
      </p:sp>
      <p:sp>
        <p:nvSpPr>
          <p:cNvPr id="3" name="Content Placeholder 2"/>
          <p:cNvSpPr>
            <a:spLocks noGrp="1"/>
          </p:cNvSpPr>
          <p:nvPr>
            <p:ph idx="1"/>
          </p:nvPr>
        </p:nvSpPr>
        <p:spPr/>
        <p:txBody>
          <a:bodyPr/>
          <a:lstStyle/>
          <a:p>
            <a:pPr marL="457200" lvl="1" indent="0">
              <a:buNone/>
            </a:pPr>
            <a:endParaRPr lang="en-CA" altLang="en-US" sz="2400" dirty="0">
              <a:latin typeface="+mj-lt"/>
            </a:endParaRPr>
          </a:p>
          <a:p>
            <a:endParaRPr lang="en-US" dirty="0">
              <a:latin typeface="+mj-lt"/>
            </a:endParaRPr>
          </a:p>
        </p:txBody>
      </p:sp>
      <p:sp>
        <p:nvSpPr>
          <p:cNvPr id="5" name="Text Placeholder 4"/>
          <p:cNvSpPr>
            <a:spLocks noGrp="1"/>
          </p:cNvSpPr>
          <p:nvPr>
            <p:ph type="body" sz="quarter" idx="13"/>
          </p:nvPr>
        </p:nvSpPr>
        <p:spPr/>
        <p:txBody>
          <a:bodyPr/>
          <a:lstStyle/>
          <a:p>
            <a:r>
              <a:rPr lang="en-US" dirty="0">
                <a:latin typeface="+mj-lt"/>
              </a:rPr>
              <a:t>Purchase Card Credit Limit increase</a:t>
            </a:r>
          </a:p>
        </p:txBody>
      </p:sp>
      <p:sp>
        <p:nvSpPr>
          <p:cNvPr id="6" name="Slide Number Placeholder 5">
            <a:extLst>
              <a:ext uri="{FF2B5EF4-FFF2-40B4-BE49-F238E27FC236}">
                <a16:creationId xmlns:a16="http://schemas.microsoft.com/office/drawing/2014/main" id="{981F7683-E4F5-4C7C-AE3A-921A09F7FDA7}"/>
              </a:ext>
            </a:extLst>
          </p:cNvPr>
          <p:cNvSpPr>
            <a:spLocks noGrp="1"/>
          </p:cNvSpPr>
          <p:nvPr>
            <p:ph type="sldNum" sz="quarter" idx="12"/>
          </p:nvPr>
        </p:nvSpPr>
        <p:spPr/>
        <p:txBody>
          <a:bodyPr/>
          <a:lstStyle/>
          <a:p>
            <a:fld id="{91282398-6795-448D-A7D5-5E173B797758}" type="slidenum">
              <a:rPr lang="en-CA" smtClean="0"/>
              <a:t>47</a:t>
            </a:fld>
            <a:endParaRPr lang="en-CA" dirty="0"/>
          </a:p>
        </p:txBody>
      </p:sp>
      <p:pic>
        <p:nvPicPr>
          <p:cNvPr id="7" name="Picture 1">
            <a:extLst>
              <a:ext uri="{FF2B5EF4-FFF2-40B4-BE49-F238E27FC236}">
                <a16:creationId xmlns:a16="http://schemas.microsoft.com/office/drawing/2014/main" id="{F04F500F-7E0B-4D6E-803E-B35DA21BE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7" y="2177255"/>
            <a:ext cx="220027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2FB79804-C4D1-41A5-8C8C-0955ECDF0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0038" y="2608263"/>
            <a:ext cx="21828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976D110F-9D57-492D-9D45-C90CEDD5EF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014" y="3082925"/>
            <a:ext cx="21717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A6844E2D-B3B7-409A-9C09-F29F8FEC646E}"/>
              </a:ext>
            </a:extLst>
          </p:cNvPr>
          <p:cNvCxnSpPr/>
          <p:nvPr/>
        </p:nvCxnSpPr>
        <p:spPr>
          <a:xfrm>
            <a:off x="3414712" y="2786231"/>
            <a:ext cx="695326" cy="408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BC7A6EF-396C-4561-8602-FEF36718E67E}"/>
              </a:ext>
            </a:extLst>
          </p:cNvPr>
          <p:cNvCxnSpPr/>
          <p:nvPr/>
        </p:nvCxnSpPr>
        <p:spPr>
          <a:xfrm>
            <a:off x="6390042" y="4410635"/>
            <a:ext cx="650972" cy="494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015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45" y="86061"/>
            <a:ext cx="11009555" cy="1158845"/>
          </a:xfrm>
        </p:spPr>
        <p:txBody>
          <a:bodyPr/>
          <a:lstStyle/>
          <a:p>
            <a:r>
              <a:rPr lang="en-US" dirty="0"/>
              <a:t>Expenses </a:t>
            </a:r>
            <a:br>
              <a:rPr lang="en-US" dirty="0"/>
            </a:br>
            <a:r>
              <a:rPr lang="en-US" dirty="0"/>
              <a:t>Purchase Card</a:t>
            </a:r>
          </a:p>
        </p:txBody>
      </p:sp>
      <p:sp>
        <p:nvSpPr>
          <p:cNvPr id="3" name="Content Placeholder 2"/>
          <p:cNvSpPr>
            <a:spLocks noGrp="1"/>
          </p:cNvSpPr>
          <p:nvPr>
            <p:ph idx="1"/>
          </p:nvPr>
        </p:nvSpPr>
        <p:spPr/>
        <p:txBody>
          <a:bodyPr/>
          <a:lstStyle/>
          <a:p>
            <a:pPr marL="457200" lvl="1" indent="0">
              <a:buNone/>
            </a:pPr>
            <a:endParaRPr lang="en-CA" altLang="en-US" sz="2400" dirty="0">
              <a:latin typeface="+mj-lt"/>
            </a:endParaRPr>
          </a:p>
          <a:p>
            <a:endParaRPr lang="en-US" dirty="0">
              <a:latin typeface="+mj-lt"/>
            </a:endParaRPr>
          </a:p>
        </p:txBody>
      </p:sp>
      <p:sp>
        <p:nvSpPr>
          <p:cNvPr id="5" name="Text Placeholder 4"/>
          <p:cNvSpPr>
            <a:spLocks noGrp="1"/>
          </p:cNvSpPr>
          <p:nvPr>
            <p:ph type="body" sz="quarter" idx="13"/>
          </p:nvPr>
        </p:nvSpPr>
        <p:spPr>
          <a:xfrm>
            <a:off x="258184" y="1524152"/>
            <a:ext cx="3044414" cy="431800"/>
          </a:xfrm>
        </p:spPr>
        <p:txBody>
          <a:bodyPr/>
          <a:lstStyle/>
          <a:p>
            <a:r>
              <a:rPr lang="en-US" dirty="0">
                <a:latin typeface="+mj-lt"/>
              </a:rPr>
              <a:t>Credit Limit increase</a:t>
            </a:r>
          </a:p>
        </p:txBody>
      </p:sp>
      <p:sp>
        <p:nvSpPr>
          <p:cNvPr id="6" name="Slide Number Placeholder 5">
            <a:extLst>
              <a:ext uri="{FF2B5EF4-FFF2-40B4-BE49-F238E27FC236}">
                <a16:creationId xmlns:a16="http://schemas.microsoft.com/office/drawing/2014/main" id="{981F7683-E4F5-4C7C-AE3A-921A09F7FDA7}"/>
              </a:ext>
            </a:extLst>
          </p:cNvPr>
          <p:cNvSpPr>
            <a:spLocks noGrp="1"/>
          </p:cNvSpPr>
          <p:nvPr>
            <p:ph type="sldNum" sz="quarter" idx="12"/>
          </p:nvPr>
        </p:nvSpPr>
        <p:spPr/>
        <p:txBody>
          <a:bodyPr/>
          <a:lstStyle/>
          <a:p>
            <a:fld id="{91282398-6795-448D-A7D5-5E173B797758}" type="slidenum">
              <a:rPr lang="en-CA" smtClean="0"/>
              <a:t>48</a:t>
            </a:fld>
            <a:endParaRPr lang="en-CA" dirty="0"/>
          </a:p>
        </p:txBody>
      </p:sp>
      <p:pic>
        <p:nvPicPr>
          <p:cNvPr id="11" name="Picture 1">
            <a:extLst>
              <a:ext uri="{FF2B5EF4-FFF2-40B4-BE49-F238E27FC236}">
                <a16:creationId xmlns:a16="http://schemas.microsoft.com/office/drawing/2014/main" id="{DF4104F6-F08C-4093-9594-2C16F3B32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840" y="329023"/>
            <a:ext cx="8140899" cy="6199954"/>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81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45" y="86061"/>
            <a:ext cx="11009555" cy="1158845"/>
          </a:xfrm>
        </p:spPr>
        <p:txBody>
          <a:bodyPr/>
          <a:lstStyle/>
          <a:p>
            <a:r>
              <a:rPr lang="en-US" dirty="0"/>
              <a:t>Expenses -</a:t>
            </a:r>
            <a:br>
              <a:rPr lang="en-US" dirty="0"/>
            </a:br>
            <a:r>
              <a:rPr lang="en-US" dirty="0"/>
              <a:t>Purchase Card</a:t>
            </a:r>
          </a:p>
        </p:txBody>
      </p:sp>
      <p:sp>
        <p:nvSpPr>
          <p:cNvPr id="5" name="Text Placeholder 4"/>
          <p:cNvSpPr>
            <a:spLocks noGrp="1"/>
          </p:cNvSpPr>
          <p:nvPr>
            <p:ph type="body" sz="quarter" idx="13"/>
          </p:nvPr>
        </p:nvSpPr>
        <p:spPr>
          <a:xfrm>
            <a:off x="258184" y="1524152"/>
            <a:ext cx="3044414" cy="431800"/>
          </a:xfrm>
        </p:spPr>
        <p:txBody>
          <a:bodyPr/>
          <a:lstStyle/>
          <a:p>
            <a:r>
              <a:rPr lang="en-US" dirty="0">
                <a:latin typeface="+mj-lt"/>
              </a:rPr>
              <a:t>Additional Cards</a:t>
            </a:r>
          </a:p>
        </p:txBody>
      </p:sp>
      <p:sp>
        <p:nvSpPr>
          <p:cNvPr id="6" name="Slide Number Placeholder 5">
            <a:extLst>
              <a:ext uri="{FF2B5EF4-FFF2-40B4-BE49-F238E27FC236}">
                <a16:creationId xmlns:a16="http://schemas.microsoft.com/office/drawing/2014/main" id="{981F7683-E4F5-4C7C-AE3A-921A09F7FDA7}"/>
              </a:ext>
            </a:extLst>
          </p:cNvPr>
          <p:cNvSpPr>
            <a:spLocks noGrp="1"/>
          </p:cNvSpPr>
          <p:nvPr>
            <p:ph type="sldNum" sz="quarter" idx="12"/>
          </p:nvPr>
        </p:nvSpPr>
        <p:spPr/>
        <p:txBody>
          <a:bodyPr/>
          <a:lstStyle/>
          <a:p>
            <a:fld id="{91282398-6795-448D-A7D5-5E173B797758}" type="slidenum">
              <a:rPr lang="en-CA" smtClean="0"/>
              <a:t>49</a:t>
            </a:fld>
            <a:endParaRPr lang="en-CA" dirty="0"/>
          </a:p>
        </p:txBody>
      </p:sp>
      <p:sp>
        <p:nvSpPr>
          <p:cNvPr id="4" name="Rectangle 3">
            <a:extLst>
              <a:ext uri="{FF2B5EF4-FFF2-40B4-BE49-F238E27FC236}">
                <a16:creationId xmlns:a16="http://schemas.microsoft.com/office/drawing/2014/main" id="{BD320968-1A92-4973-B4F4-8D345ADA8C71}"/>
              </a:ext>
            </a:extLst>
          </p:cNvPr>
          <p:cNvSpPr/>
          <p:nvPr/>
        </p:nvSpPr>
        <p:spPr>
          <a:xfrm>
            <a:off x="1033462" y="2045869"/>
            <a:ext cx="6314739" cy="2800767"/>
          </a:xfrm>
          <a:prstGeom prst="rect">
            <a:avLst/>
          </a:prstGeom>
        </p:spPr>
        <p:txBody>
          <a:bodyPr wrap="square">
            <a:spAutoFit/>
          </a:bodyPr>
          <a:lstStyle/>
          <a:p>
            <a:pPr marL="342900" lvl="0" indent="-342900" eaLnBrk="0" fontAlgn="base" hangingPunct="0">
              <a:spcBef>
                <a:spcPct val="20000"/>
              </a:spcBef>
              <a:spcAft>
                <a:spcPct val="0"/>
              </a:spcAft>
              <a:buFont typeface="Arial" panose="020B0604020202020204" pitchFamily="34" charset="0"/>
              <a:buChar char="•"/>
            </a:pPr>
            <a:r>
              <a:rPr lang="en-CA" altLang="en-US" sz="2000" dirty="0">
                <a:solidFill>
                  <a:srgbClr val="005B94"/>
                </a:solidFill>
                <a:latin typeface="+mj-lt"/>
              </a:rPr>
              <a:t>Order using </a:t>
            </a:r>
            <a:r>
              <a:rPr lang="en-CA" altLang="en-US" sz="2000" i="1" dirty="0">
                <a:solidFill>
                  <a:srgbClr val="005B94"/>
                </a:solidFill>
                <a:latin typeface="+mj-lt"/>
              </a:rPr>
              <a:t>Unified Banking </a:t>
            </a:r>
            <a:r>
              <a:rPr lang="en-CA" altLang="en-US" sz="2000" dirty="0">
                <a:solidFill>
                  <a:srgbClr val="005B94"/>
                </a:solidFill>
                <a:latin typeface="+mj-lt"/>
              </a:rPr>
              <a:t>A</a:t>
            </a:r>
            <a:r>
              <a:rPr lang="en-CA" altLang="en-US" sz="2000" i="1" dirty="0">
                <a:solidFill>
                  <a:srgbClr val="005B94"/>
                </a:solidFill>
                <a:latin typeface="+mj-lt"/>
              </a:rPr>
              <a:t>uthorization Form </a:t>
            </a:r>
            <a:r>
              <a:rPr lang="en-CA" altLang="en-US" sz="2000" dirty="0">
                <a:solidFill>
                  <a:srgbClr val="005B94"/>
                </a:solidFill>
                <a:latin typeface="+mj-lt"/>
              </a:rPr>
              <a:t>found on the Unified Banking site in </a:t>
            </a:r>
            <a:r>
              <a:rPr lang="en-CA" altLang="en-US" sz="2000" dirty="0" err="1">
                <a:solidFill>
                  <a:srgbClr val="005B94"/>
                </a:solidFill>
                <a:latin typeface="+mj-lt"/>
              </a:rPr>
              <a:t>Memberzone</a:t>
            </a:r>
            <a:endParaRPr lang="en-CA" altLang="en-US" sz="2000" dirty="0">
              <a:solidFill>
                <a:srgbClr val="005B94"/>
              </a:solidFill>
              <a:latin typeface="+mj-lt"/>
            </a:endParaRPr>
          </a:p>
          <a:p>
            <a:pPr marL="342900" lvl="0" indent="-342900" eaLnBrk="0" fontAlgn="base" hangingPunct="0">
              <a:spcBef>
                <a:spcPct val="20000"/>
              </a:spcBef>
              <a:spcAft>
                <a:spcPct val="0"/>
              </a:spcAft>
              <a:buFont typeface="Arial" panose="020B0604020202020204" pitchFamily="34" charset="0"/>
              <a:buChar char="•"/>
            </a:pPr>
            <a:r>
              <a:rPr lang="en-CA" altLang="en-US" sz="2000" dirty="0">
                <a:solidFill>
                  <a:srgbClr val="005B94"/>
                </a:solidFill>
                <a:latin typeface="+mj-lt"/>
              </a:rPr>
              <a:t>Cost $15/year</a:t>
            </a:r>
          </a:p>
          <a:p>
            <a:pPr marL="342900" lvl="0" indent="-342900" eaLnBrk="0" fontAlgn="base" hangingPunct="0">
              <a:spcBef>
                <a:spcPct val="20000"/>
              </a:spcBef>
              <a:spcAft>
                <a:spcPct val="0"/>
              </a:spcAft>
              <a:buFont typeface="Arial" panose="020B0604020202020204" pitchFamily="34" charset="0"/>
              <a:buChar char="•"/>
            </a:pPr>
            <a:r>
              <a:rPr lang="en-CA" altLang="en-US" sz="2000" dirty="0">
                <a:solidFill>
                  <a:srgbClr val="005B94"/>
                </a:solidFill>
                <a:latin typeface="+mj-lt"/>
              </a:rPr>
              <a:t>Each </a:t>
            </a:r>
            <a:r>
              <a:rPr lang="en-CA" altLang="en-US" sz="2000" dirty="0" err="1">
                <a:solidFill>
                  <a:srgbClr val="005B94"/>
                </a:solidFill>
                <a:latin typeface="+mj-lt"/>
              </a:rPr>
              <a:t>pcard</a:t>
            </a:r>
            <a:r>
              <a:rPr lang="en-CA" altLang="en-US" sz="2000" dirty="0">
                <a:solidFill>
                  <a:srgbClr val="005B94"/>
                </a:solidFill>
                <a:latin typeface="+mj-lt"/>
              </a:rPr>
              <a:t> will have credit limit of $150</a:t>
            </a:r>
          </a:p>
          <a:p>
            <a:pPr marL="342900" lvl="0" indent="-342900" eaLnBrk="0" fontAlgn="base" hangingPunct="0">
              <a:spcBef>
                <a:spcPct val="20000"/>
              </a:spcBef>
              <a:spcAft>
                <a:spcPct val="0"/>
              </a:spcAft>
              <a:buFont typeface="Arial" panose="020B0604020202020204" pitchFamily="34" charset="0"/>
              <a:buChar char="•"/>
            </a:pPr>
            <a:r>
              <a:rPr lang="en-CA" altLang="en-US" sz="2000" dirty="0">
                <a:solidFill>
                  <a:srgbClr val="005B94"/>
                </a:solidFill>
                <a:latin typeface="+mj-lt"/>
              </a:rPr>
              <a:t>Requested </a:t>
            </a:r>
            <a:r>
              <a:rPr lang="en-CA" altLang="en-US" sz="2000" dirty="0" err="1">
                <a:solidFill>
                  <a:srgbClr val="005B94"/>
                </a:solidFill>
                <a:latin typeface="+mj-lt"/>
              </a:rPr>
              <a:t>Pcard</a:t>
            </a:r>
            <a:r>
              <a:rPr lang="en-CA" altLang="en-US" sz="2000" dirty="0">
                <a:solidFill>
                  <a:srgbClr val="005B94"/>
                </a:solidFill>
                <a:latin typeface="+mj-lt"/>
              </a:rPr>
              <a:t> increases will ONLY apply to the card requested, not both</a:t>
            </a:r>
          </a:p>
          <a:p>
            <a:pPr marL="342900" lvl="0" indent="-342900" eaLnBrk="0" fontAlgn="base" hangingPunct="0">
              <a:spcBef>
                <a:spcPct val="20000"/>
              </a:spcBef>
              <a:spcAft>
                <a:spcPct val="0"/>
              </a:spcAft>
              <a:buFont typeface="Arial" panose="020B0604020202020204" pitchFamily="34" charset="0"/>
              <a:buChar char="•"/>
            </a:pPr>
            <a:r>
              <a:rPr lang="en-CA" altLang="en-US" sz="2000" dirty="0">
                <a:solidFill>
                  <a:srgbClr val="005B94"/>
                </a:solidFill>
                <a:latin typeface="+mj-lt"/>
              </a:rPr>
              <a:t>There is a box at the bottom of the form indicating this is a request for a second card</a:t>
            </a:r>
          </a:p>
        </p:txBody>
      </p:sp>
      <p:pic>
        <p:nvPicPr>
          <p:cNvPr id="8" name="Picture 7">
            <a:extLst>
              <a:ext uri="{FF2B5EF4-FFF2-40B4-BE49-F238E27FC236}">
                <a16:creationId xmlns:a16="http://schemas.microsoft.com/office/drawing/2014/main" id="{0A7579FE-3000-4967-9D03-86CAC6F93B90}"/>
              </a:ext>
            </a:extLst>
          </p:cNvPr>
          <p:cNvPicPr>
            <a:picLocks noChangeAspect="1"/>
          </p:cNvPicPr>
          <p:nvPr/>
        </p:nvPicPr>
        <p:blipFill>
          <a:blip r:embed="rId3"/>
          <a:stretch>
            <a:fillRect/>
          </a:stretch>
        </p:blipFill>
        <p:spPr>
          <a:xfrm>
            <a:off x="7348201" y="3336924"/>
            <a:ext cx="4029075" cy="3019425"/>
          </a:xfrm>
          <a:custGeom>
            <a:avLst/>
            <a:gdLst>
              <a:gd name="connsiteX0" fmla="*/ 0 w 4029075"/>
              <a:gd name="connsiteY0" fmla="*/ 0 h 3019425"/>
              <a:gd name="connsiteX1" fmla="*/ 615873 w 4029075"/>
              <a:gd name="connsiteY1" fmla="*/ 0 h 3019425"/>
              <a:gd name="connsiteX2" fmla="*/ 1070583 w 4029075"/>
              <a:gd name="connsiteY2" fmla="*/ 0 h 3019425"/>
              <a:gd name="connsiteX3" fmla="*/ 1605874 w 4029075"/>
              <a:gd name="connsiteY3" fmla="*/ 0 h 3019425"/>
              <a:gd name="connsiteX4" fmla="*/ 2262038 w 4029075"/>
              <a:gd name="connsiteY4" fmla="*/ 0 h 3019425"/>
              <a:gd name="connsiteX5" fmla="*/ 2837620 w 4029075"/>
              <a:gd name="connsiteY5" fmla="*/ 0 h 3019425"/>
              <a:gd name="connsiteX6" fmla="*/ 3453493 w 4029075"/>
              <a:gd name="connsiteY6" fmla="*/ 0 h 3019425"/>
              <a:gd name="connsiteX7" fmla="*/ 4029075 w 4029075"/>
              <a:gd name="connsiteY7" fmla="*/ 0 h 3019425"/>
              <a:gd name="connsiteX8" fmla="*/ 4029075 w 4029075"/>
              <a:gd name="connsiteY8" fmla="*/ 503238 h 3019425"/>
              <a:gd name="connsiteX9" fmla="*/ 4029075 w 4029075"/>
              <a:gd name="connsiteY9" fmla="*/ 1036669 h 3019425"/>
              <a:gd name="connsiteX10" fmla="*/ 4029075 w 4029075"/>
              <a:gd name="connsiteY10" fmla="*/ 1479518 h 3019425"/>
              <a:gd name="connsiteX11" fmla="*/ 4029075 w 4029075"/>
              <a:gd name="connsiteY11" fmla="*/ 1892173 h 3019425"/>
              <a:gd name="connsiteX12" fmla="*/ 4029075 w 4029075"/>
              <a:gd name="connsiteY12" fmla="*/ 2335022 h 3019425"/>
              <a:gd name="connsiteX13" fmla="*/ 4029075 w 4029075"/>
              <a:gd name="connsiteY13" fmla="*/ 3019425 h 3019425"/>
              <a:gd name="connsiteX14" fmla="*/ 3453493 w 4029075"/>
              <a:gd name="connsiteY14" fmla="*/ 3019425 h 3019425"/>
              <a:gd name="connsiteX15" fmla="*/ 2877911 w 4029075"/>
              <a:gd name="connsiteY15" fmla="*/ 3019425 h 3019425"/>
              <a:gd name="connsiteX16" fmla="*/ 2382910 w 4029075"/>
              <a:gd name="connsiteY16" fmla="*/ 3019425 h 3019425"/>
              <a:gd name="connsiteX17" fmla="*/ 1807328 w 4029075"/>
              <a:gd name="connsiteY17" fmla="*/ 3019425 h 3019425"/>
              <a:gd name="connsiteX18" fmla="*/ 1231746 w 4029075"/>
              <a:gd name="connsiteY18" fmla="*/ 3019425 h 3019425"/>
              <a:gd name="connsiteX19" fmla="*/ 656164 w 4029075"/>
              <a:gd name="connsiteY19" fmla="*/ 3019425 h 3019425"/>
              <a:gd name="connsiteX20" fmla="*/ 0 w 4029075"/>
              <a:gd name="connsiteY20" fmla="*/ 3019425 h 3019425"/>
              <a:gd name="connsiteX21" fmla="*/ 0 w 4029075"/>
              <a:gd name="connsiteY21" fmla="*/ 2546382 h 3019425"/>
              <a:gd name="connsiteX22" fmla="*/ 0 w 4029075"/>
              <a:gd name="connsiteY22" fmla="*/ 2043144 h 3019425"/>
              <a:gd name="connsiteX23" fmla="*/ 0 w 4029075"/>
              <a:gd name="connsiteY23" fmla="*/ 1509713 h 3019425"/>
              <a:gd name="connsiteX24" fmla="*/ 0 w 4029075"/>
              <a:gd name="connsiteY24" fmla="*/ 976281 h 3019425"/>
              <a:gd name="connsiteX25" fmla="*/ 0 w 4029075"/>
              <a:gd name="connsiteY25" fmla="*/ 442849 h 3019425"/>
              <a:gd name="connsiteX26" fmla="*/ 0 w 4029075"/>
              <a:gd name="connsiteY26" fmla="*/ 0 h 301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29075" h="3019425" fill="none" extrusionOk="0">
                <a:moveTo>
                  <a:pt x="0" y="0"/>
                </a:moveTo>
                <a:cubicBezTo>
                  <a:pt x="195896" y="-45770"/>
                  <a:pt x="476999" y="54737"/>
                  <a:pt x="615873" y="0"/>
                </a:cubicBezTo>
                <a:cubicBezTo>
                  <a:pt x="754747" y="-54737"/>
                  <a:pt x="881133" y="7562"/>
                  <a:pt x="1070583" y="0"/>
                </a:cubicBezTo>
                <a:cubicBezTo>
                  <a:pt x="1260033" y="-7562"/>
                  <a:pt x="1386417" y="14435"/>
                  <a:pt x="1605874" y="0"/>
                </a:cubicBezTo>
                <a:cubicBezTo>
                  <a:pt x="1825331" y="-14435"/>
                  <a:pt x="2010589" y="21764"/>
                  <a:pt x="2262038" y="0"/>
                </a:cubicBezTo>
                <a:cubicBezTo>
                  <a:pt x="2513487" y="-21764"/>
                  <a:pt x="2587093" y="32552"/>
                  <a:pt x="2837620" y="0"/>
                </a:cubicBezTo>
                <a:cubicBezTo>
                  <a:pt x="3088147" y="-32552"/>
                  <a:pt x="3178065" y="34350"/>
                  <a:pt x="3453493" y="0"/>
                </a:cubicBezTo>
                <a:cubicBezTo>
                  <a:pt x="3728921" y="-34350"/>
                  <a:pt x="3744983" y="35946"/>
                  <a:pt x="4029075" y="0"/>
                </a:cubicBezTo>
                <a:cubicBezTo>
                  <a:pt x="4087454" y="148663"/>
                  <a:pt x="4025779" y="380878"/>
                  <a:pt x="4029075" y="503238"/>
                </a:cubicBezTo>
                <a:cubicBezTo>
                  <a:pt x="4032371" y="625598"/>
                  <a:pt x="3999530" y="864085"/>
                  <a:pt x="4029075" y="1036669"/>
                </a:cubicBezTo>
                <a:cubicBezTo>
                  <a:pt x="4058620" y="1209253"/>
                  <a:pt x="4004610" y="1387990"/>
                  <a:pt x="4029075" y="1479518"/>
                </a:cubicBezTo>
                <a:cubicBezTo>
                  <a:pt x="4053540" y="1571046"/>
                  <a:pt x="4019886" y="1762190"/>
                  <a:pt x="4029075" y="1892173"/>
                </a:cubicBezTo>
                <a:cubicBezTo>
                  <a:pt x="4038264" y="2022156"/>
                  <a:pt x="3980994" y="2246103"/>
                  <a:pt x="4029075" y="2335022"/>
                </a:cubicBezTo>
                <a:cubicBezTo>
                  <a:pt x="4077156" y="2423941"/>
                  <a:pt x="3947728" y="2712540"/>
                  <a:pt x="4029075" y="3019425"/>
                </a:cubicBezTo>
                <a:cubicBezTo>
                  <a:pt x="3872592" y="3075948"/>
                  <a:pt x="3715322" y="3006946"/>
                  <a:pt x="3453493" y="3019425"/>
                </a:cubicBezTo>
                <a:cubicBezTo>
                  <a:pt x="3191664" y="3031904"/>
                  <a:pt x="3066871" y="2958448"/>
                  <a:pt x="2877911" y="3019425"/>
                </a:cubicBezTo>
                <a:cubicBezTo>
                  <a:pt x="2688951" y="3080402"/>
                  <a:pt x="2549681" y="2977561"/>
                  <a:pt x="2382910" y="3019425"/>
                </a:cubicBezTo>
                <a:cubicBezTo>
                  <a:pt x="2216139" y="3061289"/>
                  <a:pt x="2042769" y="3000701"/>
                  <a:pt x="1807328" y="3019425"/>
                </a:cubicBezTo>
                <a:cubicBezTo>
                  <a:pt x="1571887" y="3038149"/>
                  <a:pt x="1438639" y="2975094"/>
                  <a:pt x="1231746" y="3019425"/>
                </a:cubicBezTo>
                <a:cubicBezTo>
                  <a:pt x="1024853" y="3063756"/>
                  <a:pt x="858688" y="2996819"/>
                  <a:pt x="656164" y="3019425"/>
                </a:cubicBezTo>
                <a:cubicBezTo>
                  <a:pt x="453640" y="3042031"/>
                  <a:pt x="305438" y="3003132"/>
                  <a:pt x="0" y="3019425"/>
                </a:cubicBezTo>
                <a:cubicBezTo>
                  <a:pt x="-42904" y="2801062"/>
                  <a:pt x="5340" y="2753549"/>
                  <a:pt x="0" y="2546382"/>
                </a:cubicBezTo>
                <a:cubicBezTo>
                  <a:pt x="-5340" y="2339215"/>
                  <a:pt x="22687" y="2146244"/>
                  <a:pt x="0" y="2043144"/>
                </a:cubicBezTo>
                <a:cubicBezTo>
                  <a:pt x="-22687" y="1940044"/>
                  <a:pt x="15860" y="1646618"/>
                  <a:pt x="0" y="1509713"/>
                </a:cubicBezTo>
                <a:cubicBezTo>
                  <a:pt x="-15860" y="1372808"/>
                  <a:pt x="53548" y="1193227"/>
                  <a:pt x="0" y="976281"/>
                </a:cubicBezTo>
                <a:cubicBezTo>
                  <a:pt x="-53548" y="759335"/>
                  <a:pt x="13684" y="566261"/>
                  <a:pt x="0" y="442849"/>
                </a:cubicBezTo>
                <a:cubicBezTo>
                  <a:pt x="-13684" y="319437"/>
                  <a:pt x="31922" y="132559"/>
                  <a:pt x="0" y="0"/>
                </a:cubicBezTo>
                <a:close/>
              </a:path>
              <a:path w="4029075" h="3019425" stroke="0" extrusionOk="0">
                <a:moveTo>
                  <a:pt x="0" y="0"/>
                </a:moveTo>
                <a:cubicBezTo>
                  <a:pt x="245201" y="-11376"/>
                  <a:pt x="365358" y="32333"/>
                  <a:pt x="535291" y="0"/>
                </a:cubicBezTo>
                <a:cubicBezTo>
                  <a:pt x="705224" y="-32333"/>
                  <a:pt x="808093" y="31627"/>
                  <a:pt x="990001" y="0"/>
                </a:cubicBezTo>
                <a:cubicBezTo>
                  <a:pt x="1171909" y="-31627"/>
                  <a:pt x="1326328" y="20378"/>
                  <a:pt x="1646165" y="0"/>
                </a:cubicBezTo>
                <a:cubicBezTo>
                  <a:pt x="1966002" y="-20378"/>
                  <a:pt x="1937410" y="26816"/>
                  <a:pt x="2181456" y="0"/>
                </a:cubicBezTo>
                <a:cubicBezTo>
                  <a:pt x="2425502" y="-26816"/>
                  <a:pt x="2483126" y="7713"/>
                  <a:pt x="2716748" y="0"/>
                </a:cubicBezTo>
                <a:cubicBezTo>
                  <a:pt x="2950370" y="-7713"/>
                  <a:pt x="3066449" y="18350"/>
                  <a:pt x="3372911" y="0"/>
                </a:cubicBezTo>
                <a:cubicBezTo>
                  <a:pt x="3679373" y="-18350"/>
                  <a:pt x="3771689" y="2481"/>
                  <a:pt x="4029075" y="0"/>
                </a:cubicBezTo>
                <a:cubicBezTo>
                  <a:pt x="4085430" y="221829"/>
                  <a:pt x="3986614" y="393195"/>
                  <a:pt x="4029075" y="563626"/>
                </a:cubicBezTo>
                <a:cubicBezTo>
                  <a:pt x="4071536" y="734057"/>
                  <a:pt x="4010113" y="897389"/>
                  <a:pt x="4029075" y="1006475"/>
                </a:cubicBezTo>
                <a:cubicBezTo>
                  <a:pt x="4048037" y="1115561"/>
                  <a:pt x="4008332" y="1322839"/>
                  <a:pt x="4029075" y="1449324"/>
                </a:cubicBezTo>
                <a:cubicBezTo>
                  <a:pt x="4049818" y="1575809"/>
                  <a:pt x="3997591" y="1765621"/>
                  <a:pt x="4029075" y="1952561"/>
                </a:cubicBezTo>
                <a:cubicBezTo>
                  <a:pt x="4060559" y="2139501"/>
                  <a:pt x="4002082" y="2289637"/>
                  <a:pt x="4029075" y="2485993"/>
                </a:cubicBezTo>
                <a:cubicBezTo>
                  <a:pt x="4056068" y="2682349"/>
                  <a:pt x="4026693" y="2900272"/>
                  <a:pt x="4029075" y="3019425"/>
                </a:cubicBezTo>
                <a:cubicBezTo>
                  <a:pt x="3865228" y="3074385"/>
                  <a:pt x="3729145" y="3007541"/>
                  <a:pt x="3453493" y="3019425"/>
                </a:cubicBezTo>
                <a:cubicBezTo>
                  <a:pt x="3177841" y="3031309"/>
                  <a:pt x="3195794" y="3018062"/>
                  <a:pt x="2958492" y="3019425"/>
                </a:cubicBezTo>
                <a:cubicBezTo>
                  <a:pt x="2721190" y="3020788"/>
                  <a:pt x="2598215" y="2951039"/>
                  <a:pt x="2382910" y="3019425"/>
                </a:cubicBezTo>
                <a:cubicBezTo>
                  <a:pt x="2167605" y="3087811"/>
                  <a:pt x="2042595" y="2981502"/>
                  <a:pt x="1726746" y="3019425"/>
                </a:cubicBezTo>
                <a:cubicBezTo>
                  <a:pt x="1410897" y="3057348"/>
                  <a:pt x="1300245" y="2952676"/>
                  <a:pt x="1151164" y="3019425"/>
                </a:cubicBezTo>
                <a:cubicBezTo>
                  <a:pt x="1002083" y="3086174"/>
                  <a:pt x="825645" y="2987683"/>
                  <a:pt x="696454" y="3019425"/>
                </a:cubicBezTo>
                <a:cubicBezTo>
                  <a:pt x="567263" y="3051167"/>
                  <a:pt x="166251" y="2940876"/>
                  <a:pt x="0" y="3019425"/>
                </a:cubicBezTo>
                <a:cubicBezTo>
                  <a:pt x="-15131" y="2764371"/>
                  <a:pt x="5749" y="2578295"/>
                  <a:pt x="0" y="2455799"/>
                </a:cubicBezTo>
                <a:cubicBezTo>
                  <a:pt x="-5749" y="2333303"/>
                  <a:pt x="32627" y="2100456"/>
                  <a:pt x="0" y="1892173"/>
                </a:cubicBezTo>
                <a:cubicBezTo>
                  <a:pt x="-32627" y="1683890"/>
                  <a:pt x="23032" y="1491008"/>
                  <a:pt x="0" y="1388936"/>
                </a:cubicBezTo>
                <a:cubicBezTo>
                  <a:pt x="-23032" y="1286864"/>
                  <a:pt x="18278" y="1151834"/>
                  <a:pt x="0" y="915892"/>
                </a:cubicBezTo>
                <a:cubicBezTo>
                  <a:pt x="-18278" y="679950"/>
                  <a:pt x="46075" y="640870"/>
                  <a:pt x="0" y="503238"/>
                </a:cubicBezTo>
                <a:cubicBezTo>
                  <a:pt x="-46075" y="365606"/>
                  <a:pt x="17874" y="230858"/>
                  <a:pt x="0" y="0"/>
                </a:cubicBezTo>
                <a:close/>
              </a:path>
            </a:pathLst>
          </a:custGeom>
          <a:ln>
            <a:solidFill>
              <a:srgbClr val="0070C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cxnSp>
        <p:nvCxnSpPr>
          <p:cNvPr id="10" name="Straight Arrow Connector 9">
            <a:extLst>
              <a:ext uri="{FF2B5EF4-FFF2-40B4-BE49-F238E27FC236}">
                <a16:creationId xmlns:a16="http://schemas.microsoft.com/office/drawing/2014/main" id="{32AB8983-21D4-4AEE-9F6B-32411ED3D8D5}"/>
              </a:ext>
            </a:extLst>
          </p:cNvPr>
          <p:cNvCxnSpPr/>
          <p:nvPr/>
        </p:nvCxnSpPr>
        <p:spPr>
          <a:xfrm>
            <a:off x="5357308" y="4647304"/>
            <a:ext cx="1904104" cy="849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9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creenshot of a cell phone&#10;&#10;Description automatically generated">
            <a:extLst>
              <a:ext uri="{FF2B5EF4-FFF2-40B4-BE49-F238E27FC236}">
                <a16:creationId xmlns:a16="http://schemas.microsoft.com/office/drawing/2014/main" id="{35CB9F1A-0F6D-45A6-9CAD-B85B657FB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246" y="1330325"/>
            <a:ext cx="5991225" cy="5162550"/>
          </a:xfrm>
          <a:prstGeom prst="rect">
            <a:avLst/>
          </a:prstGeom>
        </p:spPr>
      </p:pic>
      <p:pic>
        <p:nvPicPr>
          <p:cNvPr id="22" name="Picture 21">
            <a:extLst>
              <a:ext uri="{FF2B5EF4-FFF2-40B4-BE49-F238E27FC236}">
                <a16:creationId xmlns:a16="http://schemas.microsoft.com/office/drawing/2014/main" id="{33C7B313-EA4A-4F29-8162-EB9C9A5C50AD}"/>
              </a:ext>
            </a:extLst>
          </p:cNvPr>
          <p:cNvPicPr>
            <a:picLocks noChangeAspect="1"/>
          </p:cNvPicPr>
          <p:nvPr/>
        </p:nvPicPr>
        <p:blipFill>
          <a:blip r:embed="rId4"/>
          <a:stretch>
            <a:fillRect/>
          </a:stretch>
        </p:blipFill>
        <p:spPr>
          <a:xfrm>
            <a:off x="6664946" y="1601307"/>
            <a:ext cx="3883647" cy="342900"/>
          </a:xfrm>
          <a:prstGeom prst="rect">
            <a:avLst/>
          </a:prstGeom>
        </p:spPr>
      </p:pic>
      <p:sp>
        <p:nvSpPr>
          <p:cNvPr id="2" name="Title 1"/>
          <p:cNvSpPr>
            <a:spLocks noGrp="1"/>
          </p:cNvSpPr>
          <p:nvPr>
            <p:ph type="title"/>
          </p:nvPr>
        </p:nvSpPr>
        <p:spPr/>
        <p:txBody>
          <a:bodyPr/>
          <a:lstStyle/>
          <a:p>
            <a:r>
              <a:rPr lang="en-US" dirty="0"/>
              <a:t>What is Unified Banking Services</a:t>
            </a:r>
          </a:p>
        </p:txBody>
      </p:sp>
      <p:sp>
        <p:nvSpPr>
          <p:cNvPr id="3" name="Content Placeholder 2"/>
          <p:cNvSpPr>
            <a:spLocks noGrp="1"/>
          </p:cNvSpPr>
          <p:nvPr>
            <p:ph idx="1"/>
          </p:nvPr>
        </p:nvSpPr>
        <p:spPr>
          <a:xfrm>
            <a:off x="334108" y="1691834"/>
            <a:ext cx="5328138" cy="4036648"/>
          </a:xfrm>
        </p:spPr>
        <p:txBody>
          <a:bodyPr/>
          <a:lstStyle/>
          <a:p>
            <a:r>
              <a:rPr lang="en-US" dirty="0">
                <a:solidFill>
                  <a:schemeClr val="accent1"/>
                </a:solidFill>
                <a:latin typeface="+mj-lt"/>
              </a:rPr>
              <a:t>Girl Guides of Canada (GGC) is kicking off a simplified process for Guiders to handle money called </a:t>
            </a:r>
            <a:r>
              <a:rPr lang="en-US" b="1" dirty="0">
                <a:solidFill>
                  <a:schemeClr val="accent1"/>
                </a:solidFill>
                <a:latin typeface="+mj-lt"/>
              </a:rPr>
              <a:t>Unified Banking</a:t>
            </a:r>
            <a:endParaRPr lang="en-US" dirty="0">
              <a:solidFill>
                <a:schemeClr val="accent1"/>
              </a:solidFill>
              <a:latin typeface="+mj-lt"/>
            </a:endParaRPr>
          </a:p>
        </p:txBody>
      </p:sp>
      <p:sp>
        <p:nvSpPr>
          <p:cNvPr id="5" name="Slide Number Placeholder 4">
            <a:extLst>
              <a:ext uri="{FF2B5EF4-FFF2-40B4-BE49-F238E27FC236}">
                <a16:creationId xmlns:a16="http://schemas.microsoft.com/office/drawing/2014/main" id="{4A09A0B6-A966-4868-AC95-8DEBB9D3F5BC}"/>
              </a:ext>
            </a:extLst>
          </p:cNvPr>
          <p:cNvSpPr>
            <a:spLocks noGrp="1"/>
          </p:cNvSpPr>
          <p:nvPr>
            <p:ph type="sldNum" sz="quarter" idx="12"/>
          </p:nvPr>
        </p:nvSpPr>
        <p:spPr/>
        <p:txBody>
          <a:bodyPr/>
          <a:lstStyle/>
          <a:p>
            <a:fld id="{91282398-6795-448D-A7D5-5E173B797758}" type="slidenum">
              <a:rPr lang="en-CA" smtClean="0"/>
              <a:t>5</a:t>
            </a:fld>
            <a:endParaRPr lang="en-CA" dirty="0"/>
          </a:p>
        </p:txBody>
      </p:sp>
      <p:pic>
        <p:nvPicPr>
          <p:cNvPr id="11" name="Picture 10">
            <a:extLst>
              <a:ext uri="{FF2B5EF4-FFF2-40B4-BE49-F238E27FC236}">
                <a16:creationId xmlns:a16="http://schemas.microsoft.com/office/drawing/2014/main" id="{BC3D7730-D040-49FA-8D5D-F5523DB61F40}"/>
              </a:ext>
            </a:extLst>
          </p:cNvPr>
          <p:cNvPicPr>
            <a:picLocks noChangeAspect="1"/>
          </p:cNvPicPr>
          <p:nvPr/>
        </p:nvPicPr>
        <p:blipFill>
          <a:blip r:embed="rId5"/>
          <a:stretch>
            <a:fillRect/>
          </a:stretch>
        </p:blipFill>
        <p:spPr>
          <a:xfrm>
            <a:off x="5738642" y="3429000"/>
            <a:ext cx="2247900" cy="285750"/>
          </a:xfrm>
          <a:prstGeom prst="rect">
            <a:avLst/>
          </a:prstGeom>
        </p:spPr>
      </p:pic>
      <p:pic>
        <p:nvPicPr>
          <p:cNvPr id="17" name="Picture 16">
            <a:extLst>
              <a:ext uri="{FF2B5EF4-FFF2-40B4-BE49-F238E27FC236}">
                <a16:creationId xmlns:a16="http://schemas.microsoft.com/office/drawing/2014/main" id="{6B6CCA9B-D345-4188-9F05-48641FA88D63}"/>
              </a:ext>
            </a:extLst>
          </p:cNvPr>
          <p:cNvPicPr>
            <a:picLocks noChangeAspect="1"/>
          </p:cNvPicPr>
          <p:nvPr/>
        </p:nvPicPr>
        <p:blipFill>
          <a:blip r:embed="rId6"/>
          <a:stretch>
            <a:fillRect/>
          </a:stretch>
        </p:blipFill>
        <p:spPr>
          <a:xfrm>
            <a:off x="7539639" y="3747116"/>
            <a:ext cx="1533525" cy="1343025"/>
          </a:xfrm>
          <a:prstGeom prst="rect">
            <a:avLst/>
          </a:prstGeom>
        </p:spPr>
      </p:pic>
      <p:sp>
        <p:nvSpPr>
          <p:cNvPr id="20" name="TextBox 19">
            <a:extLst>
              <a:ext uri="{FF2B5EF4-FFF2-40B4-BE49-F238E27FC236}">
                <a16:creationId xmlns:a16="http://schemas.microsoft.com/office/drawing/2014/main" id="{2AAA2CE5-4776-4A01-97DE-47B00180B7B8}"/>
              </a:ext>
            </a:extLst>
          </p:cNvPr>
          <p:cNvSpPr txBox="1"/>
          <p:nvPr/>
        </p:nvSpPr>
        <p:spPr>
          <a:xfrm>
            <a:off x="6719632" y="1546163"/>
            <a:ext cx="3968685" cy="400110"/>
          </a:xfrm>
          <a:prstGeom prst="rect">
            <a:avLst/>
          </a:prstGeom>
          <a:noFill/>
        </p:spPr>
        <p:txBody>
          <a:bodyPr wrap="square" rtlCol="0">
            <a:spAutoFit/>
          </a:bodyPr>
          <a:lstStyle/>
          <a:p>
            <a:r>
              <a:rPr lang="en-CA" sz="2000" b="1" dirty="0">
                <a:solidFill>
                  <a:schemeClr val="accent1">
                    <a:lumMod val="75000"/>
                  </a:schemeClr>
                </a:solidFill>
                <a:latin typeface="Century Gothic" panose="020B0502020202020204" pitchFamily="34" charset="0"/>
                <a:cs typeface="Calibri" panose="020F0502020204030204" pitchFamily="34" charset="0"/>
              </a:rPr>
              <a:t>Unified Banking Key Elements</a:t>
            </a:r>
          </a:p>
        </p:txBody>
      </p:sp>
    </p:spTree>
    <p:extLst>
      <p:ext uri="{BB962C8B-B14F-4D97-AF65-F5344CB8AC3E}">
        <p14:creationId xmlns:p14="http://schemas.microsoft.com/office/powerpoint/2010/main" val="3306231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838200" y="1968945"/>
            <a:ext cx="10515600" cy="4752529"/>
          </a:xfrm>
        </p:spPr>
        <p:txBody>
          <a:bodyPr/>
          <a:lstStyle/>
          <a:p>
            <a:r>
              <a:rPr lang="en-CA" altLang="en-US" dirty="0">
                <a:solidFill>
                  <a:srgbClr val="005B94"/>
                </a:solidFill>
                <a:latin typeface="+mj-lt"/>
              </a:rPr>
              <a:t>These are reimbursements for money which has been paid out by a guider</a:t>
            </a:r>
          </a:p>
          <a:p>
            <a:r>
              <a:rPr lang="en-CA" altLang="en-US" dirty="0">
                <a:solidFill>
                  <a:srgbClr val="005B94"/>
                </a:solidFill>
                <a:latin typeface="+mj-lt"/>
              </a:rPr>
              <a:t>Types:</a:t>
            </a:r>
          </a:p>
          <a:p>
            <a:pPr lvl="1"/>
            <a:r>
              <a:rPr lang="en-CA" altLang="en-US" dirty="0">
                <a:solidFill>
                  <a:srgbClr val="005B94"/>
                </a:solidFill>
                <a:latin typeface="+mj-lt"/>
              </a:rPr>
              <a:t>Non P-Card expenses to be reimbursed</a:t>
            </a:r>
          </a:p>
          <a:p>
            <a:pPr lvl="1"/>
            <a:r>
              <a:rPr lang="en-CA" altLang="en-US" dirty="0">
                <a:solidFill>
                  <a:srgbClr val="005B94"/>
                </a:solidFill>
                <a:latin typeface="+mj-lt"/>
              </a:rPr>
              <a:t>Parent refunds</a:t>
            </a:r>
          </a:p>
          <a:p>
            <a:pPr lvl="1"/>
            <a:r>
              <a:rPr lang="en-CA" altLang="en-US" dirty="0">
                <a:solidFill>
                  <a:srgbClr val="005B94"/>
                </a:solidFill>
                <a:latin typeface="+mj-lt"/>
              </a:rPr>
              <a:t>Vendor payments</a:t>
            </a:r>
            <a:endParaRPr lang="en-CA" altLang="en-US" strike="sngStrike" dirty="0">
              <a:solidFill>
                <a:srgbClr val="005B94"/>
              </a:solidFill>
              <a:latin typeface="+mj-lt"/>
            </a:endParaRPr>
          </a:p>
          <a:p>
            <a:r>
              <a:rPr lang="en-CA" altLang="en-US" dirty="0">
                <a:solidFill>
                  <a:srgbClr val="005B94"/>
                </a:solidFill>
                <a:latin typeface="+mj-lt"/>
              </a:rPr>
              <a:t>Payments are processed weekly.</a:t>
            </a:r>
          </a:p>
          <a:p>
            <a:pPr lvl="1"/>
            <a:r>
              <a:rPr lang="en-CA" altLang="en-US" dirty="0">
                <a:solidFill>
                  <a:srgbClr val="005B94"/>
                </a:solidFill>
                <a:latin typeface="+mj-lt"/>
              </a:rPr>
              <a:t>EFT payments are paid regardless of the amount</a:t>
            </a:r>
          </a:p>
          <a:p>
            <a:pPr lvl="0"/>
            <a:r>
              <a:rPr lang="en-CA" altLang="en-US" sz="2200" dirty="0">
                <a:solidFill>
                  <a:srgbClr val="005B94"/>
                </a:solidFill>
                <a:latin typeface="Franklin Gothic Medium"/>
              </a:rPr>
              <a:t>The Unified banking system cannot accept a manual expense greater than the balance in the account.  You will receive an error message if you try.</a:t>
            </a:r>
            <a:endParaRPr lang="en-CA" altLang="en-US" dirty="0">
              <a:solidFill>
                <a:srgbClr val="005B94"/>
              </a:solidFill>
              <a:latin typeface="Franklin Gothic Medium"/>
            </a:endParaRPr>
          </a:p>
          <a:p>
            <a:pPr marL="457200" lvl="1" indent="0">
              <a:spcBef>
                <a:spcPts val="1000"/>
              </a:spcBef>
              <a:buNone/>
            </a:pPr>
            <a:endParaRPr lang="en-CA" altLang="en-US" dirty="0">
              <a:solidFill>
                <a:schemeClr val="accent1"/>
              </a:solidFill>
              <a:latin typeface="+mj-lt"/>
            </a:endParaRPr>
          </a:p>
          <a:p>
            <a:pPr marL="0" indent="0">
              <a:buNone/>
            </a:pPr>
            <a:endParaRPr lang="en-US" dirty="0">
              <a:solidFill>
                <a:schemeClr val="accent1"/>
              </a:solidFill>
            </a:endParaRPr>
          </a:p>
        </p:txBody>
      </p:sp>
      <p:sp>
        <p:nvSpPr>
          <p:cNvPr id="5" name="Text Placeholder 4"/>
          <p:cNvSpPr>
            <a:spLocks noGrp="1"/>
          </p:cNvSpPr>
          <p:nvPr>
            <p:ph type="body" sz="quarter" idx="13"/>
          </p:nvPr>
        </p:nvSpPr>
        <p:spPr>
          <a:xfrm>
            <a:off x="838200" y="1524152"/>
            <a:ext cx="10515600" cy="431800"/>
          </a:xfrm>
        </p:spPr>
        <p:txBody>
          <a:bodyPr/>
          <a:lstStyle/>
          <a:p>
            <a:r>
              <a:rPr lang="en-US" dirty="0">
                <a:latin typeface="+mj-lt"/>
              </a:rPr>
              <a:t>Manual Expense</a:t>
            </a:r>
          </a:p>
        </p:txBody>
      </p:sp>
      <p:sp>
        <p:nvSpPr>
          <p:cNvPr id="6" name="Slide Number Placeholder 5">
            <a:extLst>
              <a:ext uri="{FF2B5EF4-FFF2-40B4-BE49-F238E27FC236}">
                <a16:creationId xmlns:a16="http://schemas.microsoft.com/office/drawing/2014/main" id="{973D885A-7FAE-4C0B-A851-F99CBD09090E}"/>
              </a:ext>
            </a:extLst>
          </p:cNvPr>
          <p:cNvSpPr>
            <a:spLocks noGrp="1"/>
          </p:cNvSpPr>
          <p:nvPr>
            <p:ph type="sldNum" sz="quarter" idx="12"/>
          </p:nvPr>
        </p:nvSpPr>
        <p:spPr/>
        <p:txBody>
          <a:bodyPr/>
          <a:lstStyle/>
          <a:p>
            <a:fld id="{91282398-6795-448D-A7D5-5E173B797758}" type="slidenum">
              <a:rPr lang="en-CA" smtClean="0"/>
              <a:t>50</a:t>
            </a:fld>
            <a:endParaRPr lang="en-CA" dirty="0"/>
          </a:p>
        </p:txBody>
      </p:sp>
      <p:pic>
        <p:nvPicPr>
          <p:cNvPr id="7" name="Picture 6" descr="A screenshot of a cell phone&#10;&#10;Description automatically generated">
            <a:extLst>
              <a:ext uri="{FF2B5EF4-FFF2-40B4-BE49-F238E27FC236}">
                <a16:creationId xmlns:a16="http://schemas.microsoft.com/office/drawing/2014/main" id="{692EFE93-3082-4549-8E82-C2E75860BF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295" y="5457523"/>
            <a:ext cx="4329847" cy="1150219"/>
          </a:xfrm>
          <a:prstGeom prst="rect">
            <a:avLst/>
          </a:prstGeom>
        </p:spPr>
      </p:pic>
    </p:spTree>
    <p:extLst>
      <p:ext uri="{BB962C8B-B14F-4D97-AF65-F5344CB8AC3E}">
        <p14:creationId xmlns:p14="http://schemas.microsoft.com/office/powerpoint/2010/main" val="2178621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838200" y="1968945"/>
            <a:ext cx="10515600" cy="4752529"/>
          </a:xfrm>
        </p:spPr>
        <p:txBody>
          <a:bodyPr/>
          <a:lstStyle/>
          <a:p>
            <a:r>
              <a:rPr lang="en-CA" altLang="en-US" dirty="0">
                <a:solidFill>
                  <a:srgbClr val="005B94"/>
                </a:solidFill>
                <a:latin typeface="+mj-lt"/>
              </a:rPr>
              <a:t>Reimbursement by EFT (Direct Deposit) is encouraged</a:t>
            </a:r>
          </a:p>
          <a:p>
            <a:pPr lvl="1"/>
            <a:r>
              <a:rPr lang="en-CA" altLang="en-US" dirty="0">
                <a:solidFill>
                  <a:srgbClr val="005B94"/>
                </a:solidFill>
                <a:latin typeface="+mj-lt"/>
              </a:rPr>
              <a:t>Guiders, Parents, vendors can all enroll</a:t>
            </a:r>
          </a:p>
          <a:p>
            <a:pPr lvl="1"/>
            <a:r>
              <a:rPr lang="en-CA" altLang="en-US" dirty="0">
                <a:solidFill>
                  <a:srgbClr val="005B94"/>
                </a:solidFill>
                <a:latin typeface="+mj-lt"/>
              </a:rPr>
              <a:t>Paid regardless of the amount</a:t>
            </a:r>
          </a:p>
          <a:p>
            <a:r>
              <a:rPr lang="en-CA" altLang="en-US" dirty="0">
                <a:solidFill>
                  <a:srgbClr val="005B94"/>
                </a:solidFill>
                <a:latin typeface="+mj-lt"/>
              </a:rPr>
              <a:t>Reimbursement by cheque</a:t>
            </a:r>
          </a:p>
          <a:p>
            <a:pPr lvl="1"/>
            <a:r>
              <a:rPr lang="en-CA" altLang="en-US" dirty="0">
                <a:solidFill>
                  <a:srgbClr val="005B94"/>
                </a:solidFill>
                <a:latin typeface="+mj-lt"/>
              </a:rPr>
              <a:t>Default method if Direct Deposit is not set up</a:t>
            </a:r>
          </a:p>
          <a:p>
            <a:pPr lvl="1"/>
            <a:r>
              <a:rPr lang="en-CA" altLang="en-US" dirty="0">
                <a:solidFill>
                  <a:srgbClr val="005B94"/>
                </a:solidFill>
                <a:latin typeface="+mj-lt"/>
              </a:rPr>
              <a:t>Can be requested to pay vendors who don’t take Visa</a:t>
            </a:r>
          </a:p>
          <a:p>
            <a:pPr lvl="1"/>
            <a:r>
              <a:rPr lang="en-CA" altLang="en-US" dirty="0">
                <a:solidFill>
                  <a:srgbClr val="005B94"/>
                </a:solidFill>
                <a:latin typeface="+mj-lt"/>
              </a:rPr>
              <a:t>Individual expenses submitted for less than $20 will only be paid once a year, at the end of the guiding year</a:t>
            </a:r>
          </a:p>
          <a:p>
            <a:pPr lvl="1"/>
            <a:r>
              <a:rPr lang="en-CA" altLang="en-US" dirty="0">
                <a:solidFill>
                  <a:srgbClr val="005B94"/>
                </a:solidFill>
                <a:latin typeface="+mj-lt"/>
              </a:rPr>
              <a:t>Guiders should accumulate small expenses and submit them in total once they reach $20</a:t>
            </a:r>
            <a:r>
              <a:rPr lang="en-CA" altLang="en-US" dirty="0">
                <a:solidFill>
                  <a:srgbClr val="005B94"/>
                </a:solidFill>
              </a:rPr>
              <a:t>.</a:t>
            </a:r>
          </a:p>
          <a:p>
            <a:pPr lvl="1"/>
            <a:endParaRPr lang="en-CA" altLang="en-US" dirty="0">
              <a:solidFill>
                <a:srgbClr val="005B94"/>
              </a:solidFill>
            </a:endParaRPr>
          </a:p>
          <a:p>
            <a:pPr lvl="1"/>
            <a:endParaRPr lang="en-CA" altLang="en-US" dirty="0">
              <a:solidFill>
                <a:srgbClr val="005B94"/>
              </a:solidFill>
              <a:latin typeface="+mj-lt"/>
            </a:endParaRPr>
          </a:p>
          <a:p>
            <a:pPr marL="457200" lvl="1" indent="0">
              <a:spcBef>
                <a:spcPts val="1000"/>
              </a:spcBef>
              <a:buNone/>
            </a:pPr>
            <a:endParaRPr lang="en-CA" altLang="en-US" dirty="0">
              <a:solidFill>
                <a:schemeClr val="accent1"/>
              </a:solidFill>
              <a:latin typeface="+mj-lt"/>
            </a:endParaRPr>
          </a:p>
          <a:p>
            <a:pPr marL="0" indent="0">
              <a:buNone/>
            </a:pPr>
            <a:endParaRPr lang="en-US" dirty="0">
              <a:solidFill>
                <a:schemeClr val="accent1"/>
              </a:solidFill>
            </a:endParaRPr>
          </a:p>
        </p:txBody>
      </p:sp>
      <p:sp>
        <p:nvSpPr>
          <p:cNvPr id="5" name="Text Placeholder 4"/>
          <p:cNvSpPr>
            <a:spLocks noGrp="1"/>
          </p:cNvSpPr>
          <p:nvPr>
            <p:ph type="body" sz="quarter" idx="13"/>
          </p:nvPr>
        </p:nvSpPr>
        <p:spPr>
          <a:xfrm>
            <a:off x="838200" y="1524152"/>
            <a:ext cx="10515600" cy="431800"/>
          </a:xfrm>
        </p:spPr>
        <p:txBody>
          <a:bodyPr/>
          <a:lstStyle/>
          <a:p>
            <a:r>
              <a:rPr lang="en-US" dirty="0">
                <a:latin typeface="+mj-lt"/>
              </a:rPr>
              <a:t>Manual Expense – Reimbursement Methods </a:t>
            </a:r>
          </a:p>
        </p:txBody>
      </p:sp>
      <p:sp>
        <p:nvSpPr>
          <p:cNvPr id="6" name="Slide Number Placeholder 5">
            <a:extLst>
              <a:ext uri="{FF2B5EF4-FFF2-40B4-BE49-F238E27FC236}">
                <a16:creationId xmlns:a16="http://schemas.microsoft.com/office/drawing/2014/main" id="{F726F4C8-F633-47B9-B67D-927DA21F9C4A}"/>
              </a:ext>
            </a:extLst>
          </p:cNvPr>
          <p:cNvSpPr>
            <a:spLocks noGrp="1"/>
          </p:cNvSpPr>
          <p:nvPr>
            <p:ph type="sldNum" sz="quarter" idx="12"/>
          </p:nvPr>
        </p:nvSpPr>
        <p:spPr/>
        <p:txBody>
          <a:bodyPr/>
          <a:lstStyle/>
          <a:p>
            <a:fld id="{91282398-6795-448D-A7D5-5E173B797758}" type="slidenum">
              <a:rPr lang="en-CA" smtClean="0"/>
              <a:t>51</a:t>
            </a:fld>
            <a:endParaRPr lang="en-CA" dirty="0"/>
          </a:p>
        </p:txBody>
      </p:sp>
    </p:spTree>
    <p:extLst>
      <p:ext uri="{BB962C8B-B14F-4D97-AF65-F5344CB8AC3E}">
        <p14:creationId xmlns:p14="http://schemas.microsoft.com/office/powerpoint/2010/main" val="59173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 Manual Expense</a:t>
            </a:r>
          </a:p>
        </p:txBody>
      </p:sp>
      <p:sp>
        <p:nvSpPr>
          <p:cNvPr id="4" name="Slide Number Placeholder 3">
            <a:extLst>
              <a:ext uri="{FF2B5EF4-FFF2-40B4-BE49-F238E27FC236}">
                <a16:creationId xmlns:a16="http://schemas.microsoft.com/office/drawing/2014/main" id="{0B34403D-661B-421E-871A-31A90D8ED98D}"/>
              </a:ext>
            </a:extLst>
          </p:cNvPr>
          <p:cNvSpPr>
            <a:spLocks noGrp="1"/>
          </p:cNvSpPr>
          <p:nvPr>
            <p:ph type="sldNum" sz="quarter" idx="12"/>
          </p:nvPr>
        </p:nvSpPr>
        <p:spPr/>
        <p:txBody>
          <a:bodyPr/>
          <a:lstStyle/>
          <a:p>
            <a:fld id="{91282398-6795-448D-A7D5-5E173B797758}" type="slidenum">
              <a:rPr lang="en-CA" smtClean="0"/>
              <a:t>52</a:t>
            </a:fld>
            <a:endParaRPr lang="en-CA" dirty="0"/>
          </a:p>
        </p:txBody>
      </p:sp>
      <p:pic>
        <p:nvPicPr>
          <p:cNvPr id="5" name="Picture 4" descr="A screenshot of a cell phone&#10;&#10;Description automatically generated">
            <a:extLst>
              <a:ext uri="{FF2B5EF4-FFF2-40B4-BE49-F238E27FC236}">
                <a16:creationId xmlns:a16="http://schemas.microsoft.com/office/drawing/2014/main" id="{175919B5-EAD5-4E79-8A4A-0291B23F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188" y="1703241"/>
            <a:ext cx="7871761" cy="4233490"/>
          </a:xfrm>
          <a:prstGeom prst="rect">
            <a:avLst/>
          </a:prstGeom>
        </p:spPr>
      </p:pic>
    </p:spTree>
    <p:extLst>
      <p:ext uri="{BB962C8B-B14F-4D97-AF65-F5344CB8AC3E}">
        <p14:creationId xmlns:p14="http://schemas.microsoft.com/office/powerpoint/2010/main" val="20250912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a:extLst>
              <a:ext uri="{FF2B5EF4-FFF2-40B4-BE49-F238E27FC236}">
                <a16:creationId xmlns:a16="http://schemas.microsoft.com/office/drawing/2014/main" id="{D112E186-1BFF-4296-96F9-B71A24ADF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376646"/>
            <a:ext cx="7543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Box 4">
            <a:extLst>
              <a:ext uri="{FF2B5EF4-FFF2-40B4-BE49-F238E27FC236}">
                <a16:creationId xmlns:a16="http://schemas.microsoft.com/office/drawing/2014/main" id="{F3F5DCF2-1989-4E6A-8DCE-E506E075A15E}"/>
              </a:ext>
            </a:extLst>
          </p:cNvPr>
          <p:cNvSpPr txBox="1">
            <a:spLocks noChangeArrowheads="1"/>
          </p:cNvSpPr>
          <p:nvPr/>
        </p:nvSpPr>
        <p:spPr bwMode="auto">
          <a:xfrm>
            <a:off x="1631950" y="1412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1.</a:t>
            </a:r>
          </a:p>
        </p:txBody>
      </p:sp>
      <p:sp>
        <p:nvSpPr>
          <p:cNvPr id="63493" name="TextBox 5">
            <a:extLst>
              <a:ext uri="{FF2B5EF4-FFF2-40B4-BE49-F238E27FC236}">
                <a16:creationId xmlns:a16="http://schemas.microsoft.com/office/drawing/2014/main" id="{D1686AB2-A108-4DB3-A8DB-2D54AE943F77}"/>
              </a:ext>
            </a:extLst>
          </p:cNvPr>
          <p:cNvSpPr txBox="1">
            <a:spLocks noChangeArrowheads="1"/>
          </p:cNvSpPr>
          <p:nvPr/>
        </p:nvSpPr>
        <p:spPr bwMode="auto">
          <a:xfrm>
            <a:off x="2495550" y="2345132"/>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dirty="0">
                <a:solidFill>
                  <a:prstClr val="black"/>
                </a:solidFill>
              </a:rPr>
              <a:t>The Net amount is entered first – the amount before taxes.  The Gross amount is automatically calculated.</a:t>
            </a:r>
          </a:p>
        </p:txBody>
      </p:sp>
      <p:pic>
        <p:nvPicPr>
          <p:cNvPr id="63494" name="Picture 6">
            <a:extLst>
              <a:ext uri="{FF2B5EF4-FFF2-40B4-BE49-F238E27FC236}">
                <a16:creationId xmlns:a16="http://schemas.microsoft.com/office/drawing/2014/main" id="{AC985CEA-81E5-404E-9C3C-FFA3C05B4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3141663"/>
            <a:ext cx="7496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Box 8">
            <a:extLst>
              <a:ext uri="{FF2B5EF4-FFF2-40B4-BE49-F238E27FC236}">
                <a16:creationId xmlns:a16="http://schemas.microsoft.com/office/drawing/2014/main" id="{8FAE9357-330E-4D13-BBC6-706671BFFD32}"/>
              </a:ext>
            </a:extLst>
          </p:cNvPr>
          <p:cNvSpPr txBox="1">
            <a:spLocks noChangeArrowheads="1"/>
          </p:cNvSpPr>
          <p:nvPr/>
        </p:nvSpPr>
        <p:spPr bwMode="auto">
          <a:xfrm>
            <a:off x="1631950" y="3444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2.</a:t>
            </a:r>
          </a:p>
        </p:txBody>
      </p:sp>
      <p:sp>
        <p:nvSpPr>
          <p:cNvPr id="63496" name="TextBox 7">
            <a:extLst>
              <a:ext uri="{FF2B5EF4-FFF2-40B4-BE49-F238E27FC236}">
                <a16:creationId xmlns:a16="http://schemas.microsoft.com/office/drawing/2014/main" id="{7DE39312-4EB3-4277-A310-6DC72E1E1160}"/>
              </a:ext>
            </a:extLst>
          </p:cNvPr>
          <p:cNvSpPr txBox="1">
            <a:spLocks noChangeArrowheads="1"/>
          </p:cNvSpPr>
          <p:nvPr/>
        </p:nvSpPr>
        <p:spPr bwMode="auto">
          <a:xfrm>
            <a:off x="2566988" y="4941888"/>
            <a:ext cx="73453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Click on the +Add button to determine the type of expense. If the amount is made up of different types, e.g. dues and craft supplies, click to add a second type.  You can use the garbage icon to delete the transaction type if it is wrong.</a:t>
            </a:r>
          </a:p>
        </p:txBody>
      </p:sp>
      <p:sp>
        <p:nvSpPr>
          <p:cNvPr id="4" name="Title 3">
            <a:extLst>
              <a:ext uri="{FF2B5EF4-FFF2-40B4-BE49-F238E27FC236}">
                <a16:creationId xmlns:a16="http://schemas.microsoft.com/office/drawing/2014/main" id="{982DEE55-8E45-464A-A2AA-7B7B301DD494}"/>
              </a:ext>
            </a:extLst>
          </p:cNvPr>
          <p:cNvSpPr>
            <a:spLocks noGrp="1"/>
          </p:cNvSpPr>
          <p:nvPr>
            <p:ph type="title"/>
          </p:nvPr>
        </p:nvSpPr>
        <p:spPr>
          <a:xfrm>
            <a:off x="838200" y="260046"/>
            <a:ext cx="10515600" cy="879781"/>
          </a:xfrm>
        </p:spPr>
        <p:txBody>
          <a:bodyPr/>
          <a:lstStyle/>
          <a:p>
            <a:r>
              <a:rPr lang="en-CA" dirty="0"/>
              <a:t>Creating a new Manual Expense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extBox 4">
            <a:extLst>
              <a:ext uri="{FF2B5EF4-FFF2-40B4-BE49-F238E27FC236}">
                <a16:creationId xmlns:a16="http://schemas.microsoft.com/office/drawing/2014/main" id="{2FD92A80-B394-4B2E-963E-437B60C89CAD}"/>
              </a:ext>
            </a:extLst>
          </p:cNvPr>
          <p:cNvSpPr txBox="1">
            <a:spLocks noChangeArrowheads="1"/>
          </p:cNvSpPr>
          <p:nvPr/>
        </p:nvSpPr>
        <p:spPr bwMode="auto">
          <a:xfrm>
            <a:off x="1631950" y="1412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3.</a:t>
            </a:r>
          </a:p>
        </p:txBody>
      </p:sp>
      <p:sp>
        <p:nvSpPr>
          <p:cNvPr id="64516" name="TextBox 5">
            <a:extLst>
              <a:ext uri="{FF2B5EF4-FFF2-40B4-BE49-F238E27FC236}">
                <a16:creationId xmlns:a16="http://schemas.microsoft.com/office/drawing/2014/main" id="{23D85C02-323B-443E-8801-5C91C9243ABF}"/>
              </a:ext>
            </a:extLst>
          </p:cNvPr>
          <p:cNvSpPr txBox="1">
            <a:spLocks noChangeArrowheads="1"/>
          </p:cNvSpPr>
          <p:nvPr/>
        </p:nvSpPr>
        <p:spPr bwMode="auto">
          <a:xfrm>
            <a:off x="2495550" y="2624290"/>
            <a:ext cx="7543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Enter the name of the merchant and the date of the receipt. The Transaction date is auto populated with the current date.</a:t>
            </a:r>
          </a:p>
        </p:txBody>
      </p:sp>
      <p:sp>
        <p:nvSpPr>
          <p:cNvPr id="64517" name="TextBox 8">
            <a:extLst>
              <a:ext uri="{FF2B5EF4-FFF2-40B4-BE49-F238E27FC236}">
                <a16:creationId xmlns:a16="http://schemas.microsoft.com/office/drawing/2014/main" id="{1FE2FDBD-A2CD-4A59-B7D1-3A3D91EAD3E2}"/>
              </a:ext>
            </a:extLst>
          </p:cNvPr>
          <p:cNvSpPr txBox="1">
            <a:spLocks noChangeArrowheads="1"/>
          </p:cNvSpPr>
          <p:nvPr/>
        </p:nvSpPr>
        <p:spPr bwMode="auto">
          <a:xfrm>
            <a:off x="1631950" y="3444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4.</a:t>
            </a:r>
          </a:p>
        </p:txBody>
      </p:sp>
      <p:sp>
        <p:nvSpPr>
          <p:cNvPr id="64518" name="TextBox 7">
            <a:extLst>
              <a:ext uri="{FF2B5EF4-FFF2-40B4-BE49-F238E27FC236}">
                <a16:creationId xmlns:a16="http://schemas.microsoft.com/office/drawing/2014/main" id="{95403518-9B69-4B0E-A54A-4506D2EA0033}"/>
              </a:ext>
            </a:extLst>
          </p:cNvPr>
          <p:cNvSpPr txBox="1">
            <a:spLocks noChangeArrowheads="1"/>
          </p:cNvSpPr>
          <p:nvPr/>
        </p:nvSpPr>
        <p:spPr bwMode="auto">
          <a:xfrm>
            <a:off x="2520950" y="5192145"/>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Enter the payee name and full mailing address. This is required even if they have EFT/Direct Deposit.</a:t>
            </a:r>
          </a:p>
        </p:txBody>
      </p:sp>
      <p:pic>
        <p:nvPicPr>
          <p:cNvPr id="64519" name="Picture 1">
            <a:extLst>
              <a:ext uri="{FF2B5EF4-FFF2-40B4-BE49-F238E27FC236}">
                <a16:creationId xmlns:a16="http://schemas.microsoft.com/office/drawing/2014/main" id="{E5F47CAB-F936-4885-9BA0-F372DFA23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292661"/>
            <a:ext cx="74295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2">
            <a:extLst>
              <a:ext uri="{FF2B5EF4-FFF2-40B4-BE49-F238E27FC236}">
                <a16:creationId xmlns:a16="http://schemas.microsoft.com/office/drawing/2014/main" id="{C34EC68B-B2B3-4744-A03E-EFBCA652A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356" y="3413125"/>
            <a:ext cx="74485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156106E-8965-4A57-BF0B-7D0A203D16CD}"/>
              </a:ext>
            </a:extLst>
          </p:cNvPr>
          <p:cNvSpPr>
            <a:spLocks noGrp="1"/>
          </p:cNvSpPr>
          <p:nvPr>
            <p:ph type="title"/>
          </p:nvPr>
        </p:nvSpPr>
        <p:spPr>
          <a:xfrm>
            <a:off x="838200" y="82397"/>
            <a:ext cx="10515600" cy="879781"/>
          </a:xfrm>
        </p:spPr>
        <p:txBody>
          <a:bodyPr/>
          <a:lstStyle/>
          <a:p>
            <a:r>
              <a:rPr lang="en-CA" dirty="0"/>
              <a:t>Creating a new Manual Expense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TextBox 4">
            <a:extLst>
              <a:ext uri="{FF2B5EF4-FFF2-40B4-BE49-F238E27FC236}">
                <a16:creationId xmlns:a16="http://schemas.microsoft.com/office/drawing/2014/main" id="{2C15CC25-A218-4BA9-B968-5447EB081D24}"/>
              </a:ext>
            </a:extLst>
          </p:cNvPr>
          <p:cNvSpPr txBox="1">
            <a:spLocks noChangeArrowheads="1"/>
          </p:cNvSpPr>
          <p:nvPr/>
        </p:nvSpPr>
        <p:spPr bwMode="auto">
          <a:xfrm>
            <a:off x="1631950" y="1412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5.</a:t>
            </a:r>
          </a:p>
        </p:txBody>
      </p:sp>
      <p:sp>
        <p:nvSpPr>
          <p:cNvPr id="65540" name="TextBox 5">
            <a:extLst>
              <a:ext uri="{FF2B5EF4-FFF2-40B4-BE49-F238E27FC236}">
                <a16:creationId xmlns:a16="http://schemas.microsoft.com/office/drawing/2014/main" id="{2FA456B8-6FFA-4747-BE7D-DA239AB8DB10}"/>
              </a:ext>
            </a:extLst>
          </p:cNvPr>
          <p:cNvSpPr txBox="1">
            <a:spLocks noChangeArrowheads="1"/>
          </p:cNvSpPr>
          <p:nvPr/>
        </p:nvSpPr>
        <p:spPr bwMode="auto">
          <a:xfrm>
            <a:off x="2566988" y="2483412"/>
            <a:ext cx="754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dirty="0">
                <a:solidFill>
                  <a:prstClr val="black"/>
                </a:solidFill>
              </a:rPr>
              <a:t>The taxes will be automatically calculated for you. These are calculated according to the province you live in, and may be GST, PST and/or HST. SAVE the transaction to get a Transaction number</a:t>
            </a:r>
          </a:p>
        </p:txBody>
      </p:sp>
      <p:sp>
        <p:nvSpPr>
          <p:cNvPr id="65541" name="TextBox 8">
            <a:extLst>
              <a:ext uri="{FF2B5EF4-FFF2-40B4-BE49-F238E27FC236}">
                <a16:creationId xmlns:a16="http://schemas.microsoft.com/office/drawing/2014/main" id="{8B27D352-1E13-424C-A2E2-5490F5AECB01}"/>
              </a:ext>
            </a:extLst>
          </p:cNvPr>
          <p:cNvSpPr txBox="1">
            <a:spLocks noChangeArrowheads="1"/>
          </p:cNvSpPr>
          <p:nvPr/>
        </p:nvSpPr>
        <p:spPr bwMode="auto">
          <a:xfrm>
            <a:off x="1631950" y="3444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a:solidFill>
                  <a:prstClr val="black"/>
                </a:solidFill>
              </a:rPr>
              <a:t>6.</a:t>
            </a:r>
          </a:p>
        </p:txBody>
      </p:sp>
      <p:sp>
        <p:nvSpPr>
          <p:cNvPr id="65542" name="TextBox 7">
            <a:extLst>
              <a:ext uri="{FF2B5EF4-FFF2-40B4-BE49-F238E27FC236}">
                <a16:creationId xmlns:a16="http://schemas.microsoft.com/office/drawing/2014/main" id="{A0B53F30-D78E-44C6-8827-2F8633DA8E8A}"/>
              </a:ext>
            </a:extLst>
          </p:cNvPr>
          <p:cNvSpPr txBox="1">
            <a:spLocks noChangeArrowheads="1"/>
          </p:cNvSpPr>
          <p:nvPr/>
        </p:nvSpPr>
        <p:spPr bwMode="auto">
          <a:xfrm>
            <a:off x="2566988" y="4941889"/>
            <a:ext cx="7345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CA" altLang="en-US" dirty="0">
                <a:solidFill>
                  <a:prstClr val="black"/>
                </a:solidFill>
              </a:rPr>
              <a:t>Write the transaction number, the date and your initials on the receipt where it is clearly visible, then scan or take a picture of it. Select the image files on your computer for the receipts and attach them. Click the Save button to attach the receipt.</a:t>
            </a:r>
          </a:p>
        </p:txBody>
      </p:sp>
      <p:pic>
        <p:nvPicPr>
          <p:cNvPr id="65543" name="Picture 3">
            <a:extLst>
              <a:ext uri="{FF2B5EF4-FFF2-40B4-BE49-F238E27FC236}">
                <a16:creationId xmlns:a16="http://schemas.microsoft.com/office/drawing/2014/main" id="{713BC1D4-33C4-4C37-BE43-F9FA0418E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800" y="1264212"/>
            <a:ext cx="7258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6">
            <a:extLst>
              <a:ext uri="{FF2B5EF4-FFF2-40B4-BE49-F238E27FC236}">
                <a16:creationId xmlns:a16="http://schemas.microsoft.com/office/drawing/2014/main" id="{A0B7F6D9-8BDF-4FBB-8704-F66BCBE3F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3429000"/>
            <a:ext cx="7248525" cy="126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1F2A711-E262-4E3C-A004-628527FFA7DC}"/>
              </a:ext>
            </a:extLst>
          </p:cNvPr>
          <p:cNvSpPr>
            <a:spLocks noGrp="1"/>
          </p:cNvSpPr>
          <p:nvPr>
            <p:ph type="title"/>
          </p:nvPr>
        </p:nvSpPr>
        <p:spPr>
          <a:xfrm>
            <a:off x="835025" y="226706"/>
            <a:ext cx="10515600" cy="767068"/>
          </a:xfrm>
        </p:spPr>
        <p:txBody>
          <a:bodyPr/>
          <a:lstStyle/>
          <a:p>
            <a:r>
              <a:rPr lang="en-CA" dirty="0"/>
              <a:t>Creating a new Manual Expense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 - Expenses Distribution list</a:t>
            </a:r>
            <a:br>
              <a:rPr lang="en-CA" dirty="0"/>
            </a:br>
            <a:endParaRPr lang="en-CA" dirty="0"/>
          </a:p>
        </p:txBody>
      </p:sp>
      <p:sp>
        <p:nvSpPr>
          <p:cNvPr id="3" name="Content Placeholder 2"/>
          <p:cNvSpPr>
            <a:spLocks noGrp="1"/>
          </p:cNvSpPr>
          <p:nvPr>
            <p:ph idx="1"/>
          </p:nvPr>
        </p:nvSpPr>
        <p:spPr>
          <a:xfrm>
            <a:off x="838200" y="1338729"/>
            <a:ext cx="10515600" cy="5091953"/>
          </a:xfrm>
        </p:spPr>
        <p:txBody>
          <a:bodyPr numCol="2"/>
          <a:lstStyle/>
          <a:p>
            <a:r>
              <a:rPr lang="en-CA" sz="1800" dirty="0"/>
              <a:t>Awards and Badges</a:t>
            </a:r>
          </a:p>
          <a:p>
            <a:r>
              <a:rPr lang="en-CA" sz="1800" dirty="0"/>
              <a:t>Cash Advance</a:t>
            </a:r>
          </a:p>
          <a:p>
            <a:r>
              <a:rPr lang="en-CA" sz="1800" dirty="0"/>
              <a:t>Craft Supplies</a:t>
            </a:r>
          </a:p>
          <a:p>
            <a:r>
              <a:rPr lang="en-CA" sz="1800" dirty="0"/>
              <a:t>CWFF Transfer to Province</a:t>
            </a:r>
          </a:p>
          <a:p>
            <a:r>
              <a:rPr lang="en-CA" sz="1800" dirty="0"/>
              <a:t>Equipment purchases</a:t>
            </a:r>
          </a:p>
          <a:p>
            <a:r>
              <a:rPr lang="en-CA" sz="1800" dirty="0"/>
              <a:t>Fall (Mint) Cookies</a:t>
            </a:r>
          </a:p>
          <a:p>
            <a:r>
              <a:rPr lang="en-CA" sz="1800" dirty="0"/>
              <a:t>Fundraising – Approved</a:t>
            </a:r>
          </a:p>
          <a:p>
            <a:r>
              <a:rPr lang="en-CA" sz="1800" dirty="0"/>
              <a:t>GGC property rental</a:t>
            </a:r>
          </a:p>
          <a:p>
            <a:r>
              <a:rPr lang="en-CA" sz="1800" dirty="0"/>
              <a:t>Gifts</a:t>
            </a:r>
          </a:p>
          <a:p>
            <a:r>
              <a:rPr lang="en-CA" sz="1800" dirty="0"/>
              <a:t>International Trip Purchases</a:t>
            </a:r>
          </a:p>
          <a:p>
            <a:r>
              <a:rPr lang="en-CA" sz="1800" dirty="0"/>
              <a:t>ITC </a:t>
            </a:r>
            <a:r>
              <a:rPr lang="en-CA" sz="1800" dirty="0" err="1"/>
              <a:t>overnight+day</a:t>
            </a:r>
            <a:r>
              <a:rPr lang="en-CA" sz="1800" dirty="0"/>
              <a:t> 15 +</a:t>
            </a:r>
          </a:p>
          <a:p>
            <a:r>
              <a:rPr lang="en-CA" sz="1800" dirty="0"/>
              <a:t>ITC No tax charged </a:t>
            </a:r>
            <a:r>
              <a:rPr lang="en-CA" sz="1800" dirty="0" err="1"/>
              <a:t>overnight+day</a:t>
            </a:r>
            <a:r>
              <a:rPr lang="en-CA" sz="1800" dirty="0"/>
              <a:t> 15 +</a:t>
            </a:r>
          </a:p>
          <a:p>
            <a:r>
              <a:rPr lang="en-CA" sz="1800" dirty="0"/>
              <a:t>Membership fees forwarded</a:t>
            </a:r>
          </a:p>
          <a:p>
            <a:r>
              <a:rPr lang="en-CA" sz="1800" dirty="0"/>
              <a:t>Parent orders purchases (Guide Store)</a:t>
            </a:r>
          </a:p>
          <a:p>
            <a:r>
              <a:rPr lang="en-CA" sz="1800" dirty="0"/>
              <a:t>Postage / Courier</a:t>
            </a:r>
          </a:p>
          <a:p>
            <a:r>
              <a:rPr lang="en-CA" sz="1800" dirty="0"/>
              <a:t>Previous Year Spring (sandwich) Cookies Expense</a:t>
            </a:r>
          </a:p>
          <a:p>
            <a:r>
              <a:rPr lang="en-CA" sz="1800" dirty="0"/>
              <a:t>Printing Office Supplies and NSF fee</a:t>
            </a:r>
          </a:p>
          <a:p>
            <a:r>
              <a:rPr lang="en-CA" sz="1800" dirty="0"/>
              <a:t>Program (non Craft Supplies)</a:t>
            </a:r>
          </a:p>
          <a:p>
            <a:r>
              <a:rPr lang="en-CA" sz="1800" dirty="0"/>
              <a:t>PROVINCE WIDE CAMP payments</a:t>
            </a:r>
          </a:p>
          <a:p>
            <a:r>
              <a:rPr lang="en-CA" sz="1800" dirty="0"/>
              <a:t>Public Relations</a:t>
            </a:r>
          </a:p>
          <a:p>
            <a:r>
              <a:rPr lang="en-CA" sz="1800" dirty="0"/>
              <a:t>Special Events (Calendar + Day Camp &lt;15 </a:t>
            </a:r>
            <a:r>
              <a:rPr lang="en-CA" sz="1800" dirty="0" err="1"/>
              <a:t>yrs</a:t>
            </a:r>
            <a:r>
              <a:rPr lang="en-CA" sz="1800" dirty="0"/>
              <a:t>)</a:t>
            </a:r>
          </a:p>
          <a:p>
            <a:r>
              <a:rPr lang="en-CA" sz="1800" dirty="0"/>
              <a:t>Spring (sandwich) Cookie Payments</a:t>
            </a:r>
          </a:p>
          <a:p>
            <a:r>
              <a:rPr lang="en-CA" sz="1800" dirty="0"/>
              <a:t>Training</a:t>
            </a:r>
          </a:p>
          <a:p>
            <a:r>
              <a:rPr lang="en-CA" sz="1800" dirty="0"/>
              <a:t>Travel (Mileage) non trip related</a:t>
            </a:r>
          </a:p>
          <a:p>
            <a:r>
              <a:rPr lang="en-CA" sz="1800" dirty="0"/>
              <a:t>Z Finance Clearing Account</a:t>
            </a:r>
          </a:p>
          <a:p>
            <a:endParaRPr lang="en-CA" sz="1600" dirty="0"/>
          </a:p>
        </p:txBody>
      </p:sp>
      <p:sp>
        <p:nvSpPr>
          <p:cNvPr id="5" name="Slide Number Placeholder 4">
            <a:extLst>
              <a:ext uri="{FF2B5EF4-FFF2-40B4-BE49-F238E27FC236}">
                <a16:creationId xmlns:a16="http://schemas.microsoft.com/office/drawing/2014/main" id="{D7D7C495-48A4-4A16-BD9E-8DF715FFB969}"/>
              </a:ext>
            </a:extLst>
          </p:cNvPr>
          <p:cNvSpPr>
            <a:spLocks noGrp="1"/>
          </p:cNvSpPr>
          <p:nvPr>
            <p:ph type="sldNum" sz="quarter" idx="12"/>
          </p:nvPr>
        </p:nvSpPr>
        <p:spPr/>
        <p:txBody>
          <a:bodyPr/>
          <a:lstStyle/>
          <a:p>
            <a:fld id="{91282398-6795-448D-A7D5-5E173B797758}" type="slidenum">
              <a:rPr lang="en-CA" smtClean="0"/>
              <a:t>56</a:t>
            </a:fld>
            <a:endParaRPr lang="en-CA" dirty="0"/>
          </a:p>
        </p:txBody>
      </p:sp>
    </p:spTree>
    <p:extLst>
      <p:ext uri="{BB962C8B-B14F-4D97-AF65-F5344CB8AC3E}">
        <p14:creationId xmlns:p14="http://schemas.microsoft.com/office/powerpoint/2010/main" val="16779280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p:txBody>
          <a:bodyPr/>
          <a:lstStyle/>
          <a:p>
            <a:r>
              <a:rPr lang="en-CA" altLang="en-US" dirty="0">
                <a:solidFill>
                  <a:schemeClr val="accent1"/>
                </a:solidFill>
                <a:latin typeface="+mj-lt"/>
              </a:rPr>
              <a:t>Special one-time payment</a:t>
            </a:r>
          </a:p>
          <a:p>
            <a:pPr lvl="1">
              <a:spcBef>
                <a:spcPts val="1000"/>
              </a:spcBef>
            </a:pPr>
            <a:r>
              <a:rPr lang="en-CA" altLang="en-US" dirty="0">
                <a:solidFill>
                  <a:schemeClr val="accent1"/>
                </a:solidFill>
                <a:latin typeface="+mj-lt"/>
              </a:rPr>
              <a:t>For example: a camp where they only take cash</a:t>
            </a:r>
          </a:p>
          <a:p>
            <a:r>
              <a:rPr lang="en-CA" altLang="en-US" dirty="0">
                <a:solidFill>
                  <a:schemeClr val="accent1"/>
                </a:solidFill>
                <a:latin typeface="+mj-lt"/>
              </a:rPr>
              <a:t>Ongoing to pay for out of pocket expenses (like Petty Cash)</a:t>
            </a:r>
          </a:p>
          <a:p>
            <a:pPr lvl="1">
              <a:spcBef>
                <a:spcPts val="1000"/>
              </a:spcBef>
            </a:pPr>
            <a:r>
              <a:rPr lang="en-CA" altLang="en-US" dirty="0">
                <a:solidFill>
                  <a:schemeClr val="accent1"/>
                </a:solidFill>
                <a:latin typeface="+mj-lt"/>
              </a:rPr>
              <a:t>Can be topped up through the year and closed at year-end</a:t>
            </a:r>
          </a:p>
          <a:p>
            <a:pPr lvl="1">
              <a:spcBef>
                <a:spcPts val="1000"/>
              </a:spcBef>
            </a:pPr>
            <a:endParaRPr lang="en-CA" altLang="en-US" dirty="0">
              <a:solidFill>
                <a:schemeClr val="accent1"/>
              </a:solidFill>
              <a:latin typeface="+mj-lt"/>
            </a:endParaRPr>
          </a:p>
          <a:p>
            <a:endParaRPr lang="en-US" dirty="0">
              <a:solidFill>
                <a:schemeClr val="accent1"/>
              </a:solidFill>
              <a:latin typeface="+mj-lt"/>
            </a:endParaRPr>
          </a:p>
        </p:txBody>
      </p:sp>
      <p:sp>
        <p:nvSpPr>
          <p:cNvPr id="5" name="Text Placeholder 4"/>
          <p:cNvSpPr>
            <a:spLocks noGrp="1"/>
          </p:cNvSpPr>
          <p:nvPr>
            <p:ph type="body" sz="quarter" idx="13"/>
          </p:nvPr>
        </p:nvSpPr>
        <p:spPr/>
        <p:txBody>
          <a:bodyPr/>
          <a:lstStyle/>
          <a:p>
            <a:r>
              <a:rPr lang="en-US" dirty="0">
                <a:latin typeface="+mj-lt"/>
              </a:rPr>
              <a:t>Manual Expense – Cash Advance</a:t>
            </a:r>
          </a:p>
        </p:txBody>
      </p:sp>
      <p:sp>
        <p:nvSpPr>
          <p:cNvPr id="6" name="Slide Number Placeholder 5">
            <a:extLst>
              <a:ext uri="{FF2B5EF4-FFF2-40B4-BE49-F238E27FC236}">
                <a16:creationId xmlns:a16="http://schemas.microsoft.com/office/drawing/2014/main" id="{66C5C429-B1F3-4709-BFD1-4D9495E70E37}"/>
              </a:ext>
            </a:extLst>
          </p:cNvPr>
          <p:cNvSpPr>
            <a:spLocks noGrp="1"/>
          </p:cNvSpPr>
          <p:nvPr>
            <p:ph type="sldNum" sz="quarter" idx="12"/>
          </p:nvPr>
        </p:nvSpPr>
        <p:spPr/>
        <p:txBody>
          <a:bodyPr/>
          <a:lstStyle/>
          <a:p>
            <a:fld id="{91282398-6795-448D-A7D5-5E173B797758}" type="slidenum">
              <a:rPr lang="en-CA" smtClean="0"/>
              <a:t>57</a:t>
            </a:fld>
            <a:endParaRPr lang="en-CA" dirty="0"/>
          </a:p>
        </p:txBody>
      </p:sp>
    </p:spTree>
    <p:extLst>
      <p:ext uri="{BB962C8B-B14F-4D97-AF65-F5344CB8AC3E}">
        <p14:creationId xmlns:p14="http://schemas.microsoft.com/office/powerpoint/2010/main" val="2872868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p:txBody>
          <a:bodyPr/>
          <a:lstStyle/>
          <a:p>
            <a:r>
              <a:rPr lang="en-CA" altLang="en-US" dirty="0">
                <a:solidFill>
                  <a:schemeClr val="accent1"/>
                </a:solidFill>
                <a:latin typeface="+mj-lt"/>
              </a:rPr>
              <a:t>There are two types of Cash Advances</a:t>
            </a:r>
          </a:p>
          <a:p>
            <a:pPr marL="0" indent="0">
              <a:buNone/>
            </a:pPr>
            <a:r>
              <a:rPr lang="en-CA" altLang="en-US" dirty="0">
                <a:solidFill>
                  <a:schemeClr val="accent1"/>
                </a:solidFill>
                <a:latin typeface="+mj-lt"/>
              </a:rPr>
              <a:t>	1. </a:t>
            </a:r>
            <a:r>
              <a:rPr lang="en-CA" sz="1800" b="1" dirty="0">
                <a:solidFill>
                  <a:srgbClr val="005B94"/>
                </a:solidFill>
                <a:latin typeface="+mj-lt"/>
              </a:rPr>
              <a:t>Ongoing Advance</a:t>
            </a:r>
            <a:r>
              <a:rPr lang="en-CA" sz="1800" dirty="0">
                <a:solidFill>
                  <a:srgbClr val="005B94"/>
                </a:solidFill>
                <a:latin typeface="+mj-lt"/>
              </a:rPr>
              <a:t>: Requested by the Treasurer to purchase small items when the purchase card cannot be used (e.g. at the dollar store) or to reimburse other Guiders in the unit for small dollar amounts of out of-pocket expenses, a unit’s “petty cash”. An ongoing advance is usually $50.00. To request a different amount, contact your Unified Banking Clerk. </a:t>
            </a:r>
            <a:endParaRPr lang="en-CA" altLang="en-US" sz="1800" dirty="0">
              <a:solidFill>
                <a:srgbClr val="005B94"/>
              </a:solidFill>
              <a:latin typeface="+mj-lt"/>
            </a:endParaRPr>
          </a:p>
          <a:p>
            <a:pPr marL="457200" lvl="1" indent="0">
              <a:spcBef>
                <a:spcPts val="1000"/>
              </a:spcBef>
              <a:buNone/>
            </a:pPr>
            <a:endParaRPr lang="en-CA" altLang="en-US" dirty="0">
              <a:solidFill>
                <a:schemeClr val="accent1"/>
              </a:solidFill>
              <a:latin typeface="+mj-lt"/>
            </a:endParaRPr>
          </a:p>
          <a:p>
            <a:pPr marL="0" indent="0">
              <a:buNone/>
            </a:pPr>
            <a:r>
              <a:rPr lang="en-US" dirty="0">
                <a:solidFill>
                  <a:schemeClr val="accent1"/>
                </a:solidFill>
                <a:latin typeface="+mj-lt"/>
              </a:rPr>
              <a:t>	2. </a:t>
            </a:r>
            <a:r>
              <a:rPr lang="en-CA" sz="1800" b="1" dirty="0">
                <a:solidFill>
                  <a:srgbClr val="005B94"/>
                </a:solidFill>
                <a:latin typeface="+mj-lt"/>
              </a:rPr>
              <a:t>One-time Event Advance</a:t>
            </a:r>
            <a:r>
              <a:rPr lang="en-CA" sz="1800" dirty="0">
                <a:solidFill>
                  <a:srgbClr val="005B94"/>
                </a:solidFill>
                <a:latin typeface="+mj-lt"/>
              </a:rPr>
              <a:t>: Used to pay for an event where the cost is not certain until the date of the event or in situations where only cash is accepted. The amount would be the estimated cost.</a:t>
            </a:r>
            <a:endParaRPr lang="en-US" sz="1800" dirty="0">
              <a:solidFill>
                <a:srgbClr val="005B94"/>
              </a:solidFill>
              <a:latin typeface="+mj-lt"/>
            </a:endParaRPr>
          </a:p>
        </p:txBody>
      </p:sp>
      <p:sp>
        <p:nvSpPr>
          <p:cNvPr id="5" name="Text Placeholder 4"/>
          <p:cNvSpPr>
            <a:spLocks noGrp="1"/>
          </p:cNvSpPr>
          <p:nvPr>
            <p:ph type="body" sz="quarter" idx="13"/>
          </p:nvPr>
        </p:nvSpPr>
        <p:spPr/>
        <p:txBody>
          <a:bodyPr/>
          <a:lstStyle/>
          <a:p>
            <a:r>
              <a:rPr lang="en-US" dirty="0">
                <a:latin typeface="+mj-lt"/>
              </a:rPr>
              <a:t>Manual Expense – Cash Advance</a:t>
            </a:r>
          </a:p>
        </p:txBody>
      </p:sp>
      <p:sp>
        <p:nvSpPr>
          <p:cNvPr id="6" name="Slide Number Placeholder 5">
            <a:extLst>
              <a:ext uri="{FF2B5EF4-FFF2-40B4-BE49-F238E27FC236}">
                <a16:creationId xmlns:a16="http://schemas.microsoft.com/office/drawing/2014/main" id="{66C5C429-B1F3-4709-BFD1-4D9495E70E37}"/>
              </a:ext>
            </a:extLst>
          </p:cNvPr>
          <p:cNvSpPr>
            <a:spLocks noGrp="1"/>
          </p:cNvSpPr>
          <p:nvPr>
            <p:ph type="sldNum" sz="quarter" idx="12"/>
          </p:nvPr>
        </p:nvSpPr>
        <p:spPr/>
        <p:txBody>
          <a:bodyPr/>
          <a:lstStyle/>
          <a:p>
            <a:fld id="{91282398-6795-448D-A7D5-5E173B797758}" type="slidenum">
              <a:rPr lang="en-CA" smtClean="0"/>
              <a:t>58</a:t>
            </a:fld>
            <a:endParaRPr lang="en-CA" dirty="0"/>
          </a:p>
        </p:txBody>
      </p:sp>
    </p:spTree>
    <p:extLst>
      <p:ext uri="{BB962C8B-B14F-4D97-AF65-F5344CB8AC3E}">
        <p14:creationId xmlns:p14="http://schemas.microsoft.com/office/powerpoint/2010/main" val="1044260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838200" y="2548720"/>
            <a:ext cx="2968289" cy="3941763"/>
          </a:xfrm>
        </p:spPr>
        <p:txBody>
          <a:bodyPr/>
          <a:lstStyle/>
          <a:p>
            <a:pPr marL="0" lvl="1" indent="0">
              <a:spcBef>
                <a:spcPts val="1000"/>
              </a:spcBef>
              <a:buNone/>
            </a:pPr>
            <a:r>
              <a:rPr lang="en-CA" sz="1800" dirty="0">
                <a:solidFill>
                  <a:srgbClr val="005B94"/>
                </a:solidFill>
                <a:latin typeface="+mj-lt"/>
              </a:rPr>
              <a:t>Step 1. </a:t>
            </a:r>
          </a:p>
          <a:p>
            <a:pPr marL="0" lvl="1" indent="0">
              <a:spcBef>
                <a:spcPts val="1000"/>
              </a:spcBef>
              <a:buNone/>
            </a:pPr>
            <a:r>
              <a:rPr lang="en-CA" sz="1800" dirty="0">
                <a:solidFill>
                  <a:srgbClr val="005B94"/>
                </a:solidFill>
                <a:latin typeface="+mj-lt"/>
              </a:rPr>
              <a:t>Create a New (Manual) Expense for $50; use the “Cash Advance” allocation and input Cash Advance for the Merchant and select the current date for the receipt date. Input the Guider’s information in the Payee Address and Comments section as well as their name in the Payee Name section. </a:t>
            </a:r>
          </a:p>
          <a:p>
            <a:pPr lvl="1">
              <a:spcBef>
                <a:spcPts val="1000"/>
              </a:spcBef>
            </a:pPr>
            <a:endParaRPr lang="en-CA" sz="1800" dirty="0">
              <a:solidFill>
                <a:srgbClr val="005B94"/>
              </a:solidFill>
              <a:latin typeface="+mj-lt"/>
            </a:endParaRPr>
          </a:p>
          <a:p>
            <a:pPr lvl="1">
              <a:spcBef>
                <a:spcPts val="1000"/>
              </a:spcBef>
            </a:pPr>
            <a:endParaRPr lang="en-CA" sz="1800" dirty="0">
              <a:solidFill>
                <a:srgbClr val="005B94"/>
              </a:solidFill>
              <a:latin typeface="+mj-lt"/>
            </a:endParaRPr>
          </a:p>
          <a:p>
            <a:pPr lvl="1">
              <a:spcBef>
                <a:spcPts val="1000"/>
              </a:spcBef>
            </a:pPr>
            <a:endParaRPr lang="en-CA" sz="1800" dirty="0">
              <a:solidFill>
                <a:srgbClr val="005B94"/>
              </a:solidFill>
              <a:latin typeface="+mj-lt"/>
            </a:endParaRPr>
          </a:p>
          <a:p>
            <a:pPr lvl="1">
              <a:spcBef>
                <a:spcPts val="1000"/>
              </a:spcBef>
            </a:pPr>
            <a:endParaRPr lang="en-CA" sz="1800" dirty="0">
              <a:solidFill>
                <a:srgbClr val="005B94"/>
              </a:solidFill>
              <a:latin typeface="+mj-lt"/>
            </a:endParaRPr>
          </a:p>
          <a:p>
            <a:pPr lvl="1">
              <a:spcBef>
                <a:spcPts val="1000"/>
              </a:spcBef>
            </a:pPr>
            <a:endParaRPr lang="en-CA" sz="1800" dirty="0">
              <a:solidFill>
                <a:srgbClr val="005B94"/>
              </a:solidFill>
              <a:latin typeface="+mj-lt"/>
            </a:endParaRPr>
          </a:p>
          <a:p>
            <a:pPr marL="0" indent="0">
              <a:buNone/>
            </a:pPr>
            <a:endParaRPr lang="en-US" dirty="0">
              <a:solidFill>
                <a:schemeClr val="accent1"/>
              </a:solidFill>
              <a:latin typeface="+mj-lt"/>
            </a:endParaRPr>
          </a:p>
        </p:txBody>
      </p:sp>
      <p:sp>
        <p:nvSpPr>
          <p:cNvPr id="5" name="Text Placeholder 4"/>
          <p:cNvSpPr>
            <a:spLocks noGrp="1"/>
          </p:cNvSpPr>
          <p:nvPr>
            <p:ph type="body" sz="quarter" idx="13"/>
          </p:nvPr>
        </p:nvSpPr>
        <p:spPr>
          <a:xfrm>
            <a:off x="838201" y="1624011"/>
            <a:ext cx="3255544" cy="611188"/>
          </a:xfrm>
        </p:spPr>
        <p:txBody>
          <a:bodyPr/>
          <a:lstStyle/>
          <a:p>
            <a:r>
              <a:rPr lang="en-US" dirty="0">
                <a:latin typeface="+mj-lt"/>
              </a:rPr>
              <a:t>Manual Expense – Cash Advance</a:t>
            </a:r>
          </a:p>
        </p:txBody>
      </p:sp>
      <p:sp>
        <p:nvSpPr>
          <p:cNvPr id="6" name="Slide Number Placeholder 5">
            <a:extLst>
              <a:ext uri="{FF2B5EF4-FFF2-40B4-BE49-F238E27FC236}">
                <a16:creationId xmlns:a16="http://schemas.microsoft.com/office/drawing/2014/main" id="{66C5C429-B1F3-4709-BFD1-4D9495E70E37}"/>
              </a:ext>
            </a:extLst>
          </p:cNvPr>
          <p:cNvSpPr>
            <a:spLocks noGrp="1"/>
          </p:cNvSpPr>
          <p:nvPr>
            <p:ph type="sldNum" sz="quarter" idx="12"/>
          </p:nvPr>
        </p:nvSpPr>
        <p:spPr/>
        <p:txBody>
          <a:bodyPr/>
          <a:lstStyle/>
          <a:p>
            <a:fld id="{91282398-6795-448D-A7D5-5E173B797758}" type="slidenum">
              <a:rPr lang="en-CA" smtClean="0"/>
              <a:t>59</a:t>
            </a:fld>
            <a:endParaRPr lang="en-CA" dirty="0"/>
          </a:p>
        </p:txBody>
      </p:sp>
      <p:pic>
        <p:nvPicPr>
          <p:cNvPr id="7" name="Picture 6" descr="A screenshot of a cell phone&#10;&#10;Description automatically generated">
            <a:extLst>
              <a:ext uri="{FF2B5EF4-FFF2-40B4-BE49-F238E27FC236}">
                <a16:creationId xmlns:a16="http://schemas.microsoft.com/office/drawing/2014/main" id="{E8F38F1B-77E1-4881-8F12-DB9AB1075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744" y="193674"/>
            <a:ext cx="7686675" cy="6162675"/>
          </a:xfrm>
          <a:prstGeom prst="rect">
            <a:avLst/>
          </a:prstGeom>
        </p:spPr>
      </p:pic>
    </p:spTree>
    <p:extLst>
      <p:ext uri="{BB962C8B-B14F-4D97-AF65-F5344CB8AC3E}">
        <p14:creationId xmlns:p14="http://schemas.microsoft.com/office/powerpoint/2010/main" val="199808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Unified Banking Services</a:t>
            </a:r>
          </a:p>
        </p:txBody>
      </p:sp>
      <p:sp>
        <p:nvSpPr>
          <p:cNvPr id="3" name="Content Placeholder 2"/>
          <p:cNvSpPr>
            <a:spLocks noGrp="1"/>
          </p:cNvSpPr>
          <p:nvPr>
            <p:ph idx="1"/>
          </p:nvPr>
        </p:nvSpPr>
        <p:spPr>
          <a:xfrm>
            <a:off x="838200" y="1422401"/>
            <a:ext cx="10515600" cy="483105"/>
          </a:xfrm>
        </p:spPr>
        <p:txBody>
          <a:bodyPr/>
          <a:lstStyle/>
          <a:p>
            <a:pPr marL="0" indent="0">
              <a:buNone/>
            </a:pPr>
            <a:r>
              <a:rPr lang="en-US" dirty="0">
                <a:latin typeface="+mj-lt"/>
              </a:rPr>
              <a:t>Unified Banking is part of the National Strategic Priorities as it: </a:t>
            </a:r>
          </a:p>
          <a:p>
            <a:pPr marL="0" indent="0">
              <a:buNone/>
            </a:pPr>
            <a:endParaRPr lang="en-US" dirty="0">
              <a:latin typeface="+mj-lt"/>
            </a:endParaRPr>
          </a:p>
        </p:txBody>
      </p:sp>
      <p:grpSp>
        <p:nvGrpSpPr>
          <p:cNvPr id="13" name="Group 12"/>
          <p:cNvGrpSpPr/>
          <p:nvPr/>
        </p:nvGrpSpPr>
        <p:grpSpPr>
          <a:xfrm>
            <a:off x="838200" y="2012626"/>
            <a:ext cx="10703560" cy="4341832"/>
            <a:chOff x="838200" y="2012626"/>
            <a:chExt cx="9900010" cy="3706290"/>
          </a:xfrm>
        </p:grpSpPr>
        <p:sp>
          <p:nvSpPr>
            <p:cNvPr id="7" name="Freeform 6"/>
            <p:cNvSpPr/>
            <p:nvPr/>
          </p:nvSpPr>
          <p:spPr>
            <a:xfrm>
              <a:off x="838200" y="2012988"/>
              <a:ext cx="3017352" cy="669614"/>
            </a:xfrm>
            <a:custGeom>
              <a:avLst/>
              <a:gdLst>
                <a:gd name="connsiteX0" fmla="*/ 0 w 3017352"/>
                <a:gd name="connsiteY0" fmla="*/ 0 h 1065600"/>
                <a:gd name="connsiteX1" fmla="*/ 3017352 w 3017352"/>
                <a:gd name="connsiteY1" fmla="*/ 0 h 1065600"/>
                <a:gd name="connsiteX2" fmla="*/ 3017352 w 3017352"/>
                <a:gd name="connsiteY2" fmla="*/ 1065600 h 1065600"/>
                <a:gd name="connsiteX3" fmla="*/ 0 w 3017352"/>
                <a:gd name="connsiteY3" fmla="*/ 1065600 h 1065600"/>
                <a:gd name="connsiteX4" fmla="*/ 0 w 3017352"/>
                <a:gd name="connsiteY4" fmla="*/ 0 h 106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352" h="1065600">
                  <a:moveTo>
                    <a:pt x="0" y="0"/>
                  </a:moveTo>
                  <a:lnTo>
                    <a:pt x="3017352" y="0"/>
                  </a:lnTo>
                  <a:lnTo>
                    <a:pt x="3017352" y="1065600"/>
                  </a:lnTo>
                  <a:lnTo>
                    <a:pt x="0" y="1065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kern="1200" dirty="0">
                  <a:latin typeface="+mj-lt"/>
                </a:rPr>
                <a:t>Reduces Administrative Burden</a:t>
              </a:r>
            </a:p>
          </p:txBody>
        </p:sp>
        <p:sp>
          <p:nvSpPr>
            <p:cNvPr id="8" name="Freeform 7"/>
            <p:cNvSpPr/>
            <p:nvPr/>
          </p:nvSpPr>
          <p:spPr>
            <a:xfrm>
              <a:off x="841294" y="2773680"/>
              <a:ext cx="3017352" cy="2945236"/>
            </a:xfrm>
            <a:custGeom>
              <a:avLst/>
              <a:gdLst>
                <a:gd name="connsiteX0" fmla="*/ 0 w 3017352"/>
                <a:gd name="connsiteY0" fmla="*/ 0 h 2640690"/>
                <a:gd name="connsiteX1" fmla="*/ 3017352 w 3017352"/>
                <a:gd name="connsiteY1" fmla="*/ 0 h 2640690"/>
                <a:gd name="connsiteX2" fmla="*/ 3017352 w 3017352"/>
                <a:gd name="connsiteY2" fmla="*/ 2640690 h 2640690"/>
                <a:gd name="connsiteX3" fmla="*/ 0 w 3017352"/>
                <a:gd name="connsiteY3" fmla="*/ 2640690 h 2640690"/>
                <a:gd name="connsiteX4" fmla="*/ 0 w 3017352"/>
                <a:gd name="connsiteY4" fmla="*/ 0 h 26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352" h="2640690">
                  <a:moveTo>
                    <a:pt x="0" y="0"/>
                  </a:moveTo>
                  <a:lnTo>
                    <a:pt x="3017352" y="0"/>
                  </a:lnTo>
                  <a:lnTo>
                    <a:pt x="3017352" y="2640690"/>
                  </a:lnTo>
                  <a:lnTo>
                    <a:pt x="0" y="264069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mj-lt"/>
                </a:rPr>
                <a:t>Reduces the reliance on volunteer’s own cash by providing purchase cards to each unit</a:t>
              </a:r>
            </a:p>
            <a:p>
              <a:pPr marL="0" lvl="1" algn="l" defTabSz="622300">
                <a:lnSpc>
                  <a:spcPct val="90000"/>
                </a:lnSpc>
                <a:spcBef>
                  <a:spcPct val="0"/>
                </a:spcBef>
                <a:spcAft>
                  <a:spcPct val="15000"/>
                </a:spcAft>
              </a:pPr>
              <a:endParaRPr lang="en-US" sz="1600" kern="1200" dirty="0">
                <a:latin typeface="+mj-lt"/>
              </a:endParaRPr>
            </a:p>
            <a:p>
              <a:pPr marL="114300" lvl="1" indent="-114300" algn="l" defTabSz="622300">
                <a:lnSpc>
                  <a:spcPct val="90000"/>
                </a:lnSpc>
                <a:spcBef>
                  <a:spcPct val="0"/>
                </a:spcBef>
                <a:spcAft>
                  <a:spcPct val="15000"/>
                </a:spcAft>
                <a:buChar char="••"/>
              </a:pPr>
              <a:r>
                <a:rPr lang="en-US" sz="1600" kern="1200" dirty="0">
                  <a:latin typeface="+mj-lt"/>
                </a:rPr>
                <a:t>Uses staff to conduct bank reconciliations, bookkeeping and GST/HST rebates</a:t>
              </a:r>
            </a:p>
            <a:p>
              <a:pPr marL="114300" lvl="1" indent="-114300" algn="l" defTabSz="622300">
                <a:lnSpc>
                  <a:spcPct val="90000"/>
                </a:lnSpc>
                <a:spcBef>
                  <a:spcPct val="0"/>
                </a:spcBef>
                <a:spcAft>
                  <a:spcPct val="15000"/>
                </a:spcAft>
                <a:buChar char="••"/>
              </a:pPr>
              <a:endParaRPr lang="en-US" sz="1600" kern="1200" dirty="0">
                <a:latin typeface="+mj-lt"/>
              </a:endParaRPr>
            </a:p>
            <a:p>
              <a:pPr marL="114300" lvl="1" indent="-114300" algn="l" defTabSz="622300">
                <a:lnSpc>
                  <a:spcPct val="90000"/>
                </a:lnSpc>
                <a:spcBef>
                  <a:spcPct val="0"/>
                </a:spcBef>
                <a:spcAft>
                  <a:spcPct val="15000"/>
                </a:spcAft>
                <a:buChar char="••"/>
              </a:pPr>
              <a:r>
                <a:rPr lang="en-US" sz="1600" kern="1200" dirty="0">
                  <a:latin typeface="+mj-lt"/>
                </a:rPr>
                <a:t> Provides access to online, mobile-friendly reports for unit finances (i.e. tracking of deposits, withdrawals and pending transfers to/from districts, areas or provinces)</a:t>
              </a:r>
            </a:p>
          </p:txBody>
        </p:sp>
        <p:sp>
          <p:nvSpPr>
            <p:cNvPr id="9" name="Freeform 8"/>
            <p:cNvSpPr/>
            <p:nvPr/>
          </p:nvSpPr>
          <p:spPr>
            <a:xfrm>
              <a:off x="4281076" y="2012626"/>
              <a:ext cx="3017352" cy="669614"/>
            </a:xfrm>
            <a:custGeom>
              <a:avLst/>
              <a:gdLst>
                <a:gd name="connsiteX0" fmla="*/ 0 w 3017352"/>
                <a:gd name="connsiteY0" fmla="*/ 0 h 1065600"/>
                <a:gd name="connsiteX1" fmla="*/ 3017352 w 3017352"/>
                <a:gd name="connsiteY1" fmla="*/ 0 h 1065600"/>
                <a:gd name="connsiteX2" fmla="*/ 3017352 w 3017352"/>
                <a:gd name="connsiteY2" fmla="*/ 1065600 h 1065600"/>
                <a:gd name="connsiteX3" fmla="*/ 0 w 3017352"/>
                <a:gd name="connsiteY3" fmla="*/ 1065600 h 1065600"/>
                <a:gd name="connsiteX4" fmla="*/ 0 w 3017352"/>
                <a:gd name="connsiteY4" fmla="*/ 0 h 106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352" h="1065600">
                  <a:moveTo>
                    <a:pt x="0" y="0"/>
                  </a:moveTo>
                  <a:lnTo>
                    <a:pt x="3017352" y="0"/>
                  </a:lnTo>
                  <a:lnTo>
                    <a:pt x="3017352" y="1065600"/>
                  </a:lnTo>
                  <a:lnTo>
                    <a:pt x="0" y="1065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kern="1200" dirty="0">
                  <a:latin typeface="+mj-lt"/>
                </a:rPr>
                <a:t>Decrease Financial Management Risks</a:t>
              </a:r>
            </a:p>
          </p:txBody>
        </p:sp>
        <p:sp>
          <p:nvSpPr>
            <p:cNvPr id="10" name="Freeform 9"/>
            <p:cNvSpPr/>
            <p:nvPr/>
          </p:nvSpPr>
          <p:spPr>
            <a:xfrm>
              <a:off x="4281076" y="2773680"/>
              <a:ext cx="3017352" cy="2945236"/>
            </a:xfrm>
            <a:custGeom>
              <a:avLst/>
              <a:gdLst>
                <a:gd name="connsiteX0" fmla="*/ 0 w 3017352"/>
                <a:gd name="connsiteY0" fmla="*/ 0 h 2640690"/>
                <a:gd name="connsiteX1" fmla="*/ 3017352 w 3017352"/>
                <a:gd name="connsiteY1" fmla="*/ 0 h 2640690"/>
                <a:gd name="connsiteX2" fmla="*/ 3017352 w 3017352"/>
                <a:gd name="connsiteY2" fmla="*/ 2640690 h 2640690"/>
                <a:gd name="connsiteX3" fmla="*/ 0 w 3017352"/>
                <a:gd name="connsiteY3" fmla="*/ 2640690 h 2640690"/>
                <a:gd name="connsiteX4" fmla="*/ 0 w 3017352"/>
                <a:gd name="connsiteY4" fmla="*/ 0 h 26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352" h="2640690">
                  <a:moveTo>
                    <a:pt x="0" y="0"/>
                  </a:moveTo>
                  <a:lnTo>
                    <a:pt x="3017352" y="0"/>
                  </a:lnTo>
                  <a:lnTo>
                    <a:pt x="3017352" y="2640690"/>
                  </a:lnTo>
                  <a:lnTo>
                    <a:pt x="0" y="264069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mj-lt"/>
                </a:rPr>
                <a:t>Ensures unit bank accounts are closed properly if the unit is permanently closed</a:t>
              </a:r>
            </a:p>
            <a:p>
              <a:pPr marL="114300" lvl="1" indent="-114300" algn="l" defTabSz="622300">
                <a:lnSpc>
                  <a:spcPct val="90000"/>
                </a:lnSpc>
                <a:spcBef>
                  <a:spcPct val="0"/>
                </a:spcBef>
                <a:spcAft>
                  <a:spcPct val="15000"/>
                </a:spcAft>
                <a:buChar char="••"/>
              </a:pPr>
              <a:endParaRPr lang="en-US" sz="1600" kern="1200" dirty="0">
                <a:latin typeface="+mj-lt"/>
              </a:endParaRPr>
            </a:p>
            <a:p>
              <a:pPr marL="114300" lvl="1" indent="-114300" algn="l" defTabSz="622300">
                <a:lnSpc>
                  <a:spcPct val="90000"/>
                </a:lnSpc>
                <a:spcBef>
                  <a:spcPct val="0"/>
                </a:spcBef>
                <a:spcAft>
                  <a:spcPct val="15000"/>
                </a:spcAft>
                <a:buChar char="••"/>
              </a:pPr>
              <a:r>
                <a:rPr lang="en-US" sz="1600" kern="1200" dirty="0">
                  <a:latin typeface="+mj-lt"/>
                </a:rPr>
                <a:t>Ensures all Federal and Provincial taxes and rebates are submitted</a:t>
              </a:r>
            </a:p>
          </p:txBody>
        </p:sp>
        <p:sp>
          <p:nvSpPr>
            <p:cNvPr id="11" name="Freeform 10"/>
            <p:cNvSpPr/>
            <p:nvPr/>
          </p:nvSpPr>
          <p:spPr>
            <a:xfrm>
              <a:off x="7720858" y="2012626"/>
              <a:ext cx="3017352" cy="669614"/>
            </a:xfrm>
            <a:custGeom>
              <a:avLst/>
              <a:gdLst>
                <a:gd name="connsiteX0" fmla="*/ 0 w 3017352"/>
                <a:gd name="connsiteY0" fmla="*/ 0 h 1065600"/>
                <a:gd name="connsiteX1" fmla="*/ 3017352 w 3017352"/>
                <a:gd name="connsiteY1" fmla="*/ 0 h 1065600"/>
                <a:gd name="connsiteX2" fmla="*/ 3017352 w 3017352"/>
                <a:gd name="connsiteY2" fmla="*/ 1065600 h 1065600"/>
                <a:gd name="connsiteX3" fmla="*/ 0 w 3017352"/>
                <a:gd name="connsiteY3" fmla="*/ 1065600 h 1065600"/>
                <a:gd name="connsiteX4" fmla="*/ 0 w 3017352"/>
                <a:gd name="connsiteY4" fmla="*/ 0 h 106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352" h="1065600">
                  <a:moveTo>
                    <a:pt x="0" y="0"/>
                  </a:moveTo>
                  <a:lnTo>
                    <a:pt x="3017352" y="0"/>
                  </a:lnTo>
                  <a:lnTo>
                    <a:pt x="3017352" y="1065600"/>
                  </a:lnTo>
                  <a:lnTo>
                    <a:pt x="0" y="10656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kern="1200" dirty="0">
                  <a:latin typeface="+mj-lt"/>
                </a:rPr>
                <a:t>Increasing Agility for the organization</a:t>
              </a:r>
            </a:p>
          </p:txBody>
        </p:sp>
        <p:sp>
          <p:nvSpPr>
            <p:cNvPr id="12" name="Freeform 11"/>
            <p:cNvSpPr/>
            <p:nvPr/>
          </p:nvSpPr>
          <p:spPr>
            <a:xfrm>
              <a:off x="7720858" y="2773680"/>
              <a:ext cx="3017352" cy="2945236"/>
            </a:xfrm>
            <a:custGeom>
              <a:avLst/>
              <a:gdLst>
                <a:gd name="connsiteX0" fmla="*/ 0 w 3017352"/>
                <a:gd name="connsiteY0" fmla="*/ 0 h 2640690"/>
                <a:gd name="connsiteX1" fmla="*/ 3017352 w 3017352"/>
                <a:gd name="connsiteY1" fmla="*/ 0 h 2640690"/>
                <a:gd name="connsiteX2" fmla="*/ 3017352 w 3017352"/>
                <a:gd name="connsiteY2" fmla="*/ 2640690 h 2640690"/>
                <a:gd name="connsiteX3" fmla="*/ 0 w 3017352"/>
                <a:gd name="connsiteY3" fmla="*/ 2640690 h 2640690"/>
                <a:gd name="connsiteX4" fmla="*/ 0 w 3017352"/>
                <a:gd name="connsiteY4" fmla="*/ 0 h 264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7352" h="2640690">
                  <a:moveTo>
                    <a:pt x="0" y="0"/>
                  </a:moveTo>
                  <a:lnTo>
                    <a:pt x="3017352" y="0"/>
                  </a:lnTo>
                  <a:lnTo>
                    <a:pt x="3017352" y="2640690"/>
                  </a:lnTo>
                  <a:lnTo>
                    <a:pt x="0" y="264069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600" kern="1200" dirty="0">
                  <a:latin typeface="+mj-lt"/>
                </a:rPr>
                <a:t>Eases the transfer of funds between units, districts, areas and provinces</a:t>
              </a:r>
            </a:p>
            <a:p>
              <a:pPr marL="114300" lvl="1" indent="-114300" algn="l" defTabSz="622300">
                <a:lnSpc>
                  <a:spcPct val="90000"/>
                </a:lnSpc>
                <a:spcBef>
                  <a:spcPct val="0"/>
                </a:spcBef>
                <a:spcAft>
                  <a:spcPct val="15000"/>
                </a:spcAft>
                <a:buChar char="••"/>
              </a:pPr>
              <a:endParaRPr lang="en-US" sz="1600" kern="1200" dirty="0">
                <a:latin typeface="+mj-lt"/>
              </a:endParaRPr>
            </a:p>
            <a:p>
              <a:pPr marL="114300" lvl="1" indent="-114300" algn="l" defTabSz="622300">
                <a:lnSpc>
                  <a:spcPct val="90000"/>
                </a:lnSpc>
                <a:spcBef>
                  <a:spcPct val="0"/>
                </a:spcBef>
                <a:spcAft>
                  <a:spcPct val="15000"/>
                </a:spcAft>
                <a:buChar char="••"/>
              </a:pPr>
              <a:r>
                <a:rPr lang="en-US" sz="1600" kern="1200" dirty="0">
                  <a:latin typeface="+mj-lt"/>
                </a:rPr>
                <a:t>Ensures effortless transfer of financial responsibilities when Treasurers change</a:t>
              </a:r>
              <a:endParaRPr lang="en-US" sz="1600" kern="1200" dirty="0">
                <a:solidFill>
                  <a:srgbClr val="FF0000"/>
                </a:solidFill>
                <a:latin typeface="+mj-lt"/>
              </a:endParaRPr>
            </a:p>
          </p:txBody>
        </p:sp>
      </p:grpSp>
      <p:sp>
        <p:nvSpPr>
          <p:cNvPr id="5" name="Slide Number Placeholder 4">
            <a:extLst>
              <a:ext uri="{FF2B5EF4-FFF2-40B4-BE49-F238E27FC236}">
                <a16:creationId xmlns:a16="http://schemas.microsoft.com/office/drawing/2014/main" id="{F9C52598-2722-40A4-80C9-043F44FDF3CD}"/>
              </a:ext>
            </a:extLst>
          </p:cNvPr>
          <p:cNvSpPr>
            <a:spLocks noGrp="1"/>
          </p:cNvSpPr>
          <p:nvPr>
            <p:ph type="sldNum" sz="quarter" idx="12"/>
          </p:nvPr>
        </p:nvSpPr>
        <p:spPr/>
        <p:txBody>
          <a:bodyPr/>
          <a:lstStyle/>
          <a:p>
            <a:fld id="{91282398-6795-448D-A7D5-5E173B797758}" type="slidenum">
              <a:rPr lang="en-CA" smtClean="0"/>
              <a:t>6</a:t>
            </a:fld>
            <a:endParaRPr lang="en-CA" dirty="0"/>
          </a:p>
        </p:txBody>
      </p:sp>
    </p:spTree>
    <p:extLst>
      <p:ext uri="{BB962C8B-B14F-4D97-AF65-F5344CB8AC3E}">
        <p14:creationId xmlns:p14="http://schemas.microsoft.com/office/powerpoint/2010/main" val="6119478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838200" y="2235199"/>
            <a:ext cx="2968289" cy="3941763"/>
          </a:xfrm>
        </p:spPr>
        <p:txBody>
          <a:bodyPr/>
          <a:lstStyle/>
          <a:p>
            <a:pPr marL="0" lvl="1" indent="0">
              <a:spcBef>
                <a:spcPts val="1000"/>
              </a:spcBef>
              <a:buNone/>
            </a:pPr>
            <a:r>
              <a:rPr lang="en-CA" sz="1800" dirty="0">
                <a:solidFill>
                  <a:srgbClr val="005B94"/>
                </a:solidFill>
                <a:latin typeface="+mj-lt"/>
              </a:rPr>
              <a:t>Step 2. </a:t>
            </a:r>
          </a:p>
          <a:p>
            <a:pPr marL="0" lvl="1" indent="0">
              <a:spcBef>
                <a:spcPts val="1000"/>
              </a:spcBef>
              <a:buNone/>
            </a:pPr>
            <a:r>
              <a:rPr lang="en-CA" sz="1800" dirty="0">
                <a:solidFill>
                  <a:srgbClr val="005B94"/>
                </a:solidFill>
                <a:latin typeface="+mj-lt"/>
              </a:rPr>
              <a:t>Complete the Cash Advance request form and attach it as a “Receipt” to the Manual transaction. </a:t>
            </a:r>
            <a:endParaRPr lang="en-CA" altLang="en-US" sz="1800" dirty="0">
              <a:solidFill>
                <a:srgbClr val="005B94"/>
              </a:solidFill>
              <a:latin typeface="+mj-lt"/>
            </a:endParaRPr>
          </a:p>
          <a:p>
            <a:endParaRPr lang="en-US" dirty="0">
              <a:solidFill>
                <a:schemeClr val="accent1"/>
              </a:solidFill>
              <a:latin typeface="+mj-lt"/>
            </a:endParaRPr>
          </a:p>
        </p:txBody>
      </p:sp>
      <p:sp>
        <p:nvSpPr>
          <p:cNvPr id="5" name="Text Placeholder 4"/>
          <p:cNvSpPr>
            <a:spLocks noGrp="1"/>
          </p:cNvSpPr>
          <p:nvPr>
            <p:ph type="body" sz="quarter" idx="13"/>
          </p:nvPr>
        </p:nvSpPr>
        <p:spPr/>
        <p:txBody>
          <a:bodyPr/>
          <a:lstStyle/>
          <a:p>
            <a:r>
              <a:rPr lang="en-US" dirty="0">
                <a:latin typeface="+mj-lt"/>
              </a:rPr>
              <a:t>Manual Expense – Cash Advance</a:t>
            </a:r>
          </a:p>
        </p:txBody>
      </p:sp>
      <p:sp>
        <p:nvSpPr>
          <p:cNvPr id="6" name="Slide Number Placeholder 5">
            <a:extLst>
              <a:ext uri="{FF2B5EF4-FFF2-40B4-BE49-F238E27FC236}">
                <a16:creationId xmlns:a16="http://schemas.microsoft.com/office/drawing/2014/main" id="{66C5C429-B1F3-4709-BFD1-4D9495E70E37}"/>
              </a:ext>
            </a:extLst>
          </p:cNvPr>
          <p:cNvSpPr>
            <a:spLocks noGrp="1"/>
          </p:cNvSpPr>
          <p:nvPr>
            <p:ph type="sldNum" sz="quarter" idx="12"/>
          </p:nvPr>
        </p:nvSpPr>
        <p:spPr/>
        <p:txBody>
          <a:bodyPr/>
          <a:lstStyle/>
          <a:p>
            <a:fld id="{91282398-6795-448D-A7D5-5E173B797758}" type="slidenum">
              <a:rPr lang="en-CA" smtClean="0"/>
              <a:t>60</a:t>
            </a:fld>
            <a:endParaRPr lang="en-CA" dirty="0"/>
          </a:p>
        </p:txBody>
      </p:sp>
      <p:pic>
        <p:nvPicPr>
          <p:cNvPr id="11" name="Picture 10">
            <a:extLst>
              <a:ext uri="{FF2B5EF4-FFF2-40B4-BE49-F238E27FC236}">
                <a16:creationId xmlns:a16="http://schemas.microsoft.com/office/drawing/2014/main" id="{22BD874A-923E-464D-AB48-D9749F1A885D}"/>
              </a:ext>
            </a:extLst>
          </p:cNvPr>
          <p:cNvPicPr>
            <a:picLocks noChangeAspect="1"/>
          </p:cNvPicPr>
          <p:nvPr/>
        </p:nvPicPr>
        <p:blipFill>
          <a:blip r:embed="rId3"/>
          <a:stretch>
            <a:fillRect/>
          </a:stretch>
        </p:blipFill>
        <p:spPr>
          <a:xfrm>
            <a:off x="5514366" y="5541892"/>
            <a:ext cx="4208801" cy="77133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975C4448-D132-4BBC-87B7-AC894D40C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588" y="1274434"/>
            <a:ext cx="5492741" cy="4403722"/>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12690F25-BC59-4AEE-9683-EA7AE147B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91804" y="3568700"/>
            <a:ext cx="3057525" cy="2924175"/>
          </a:xfrm>
          <a:prstGeom prst="rect">
            <a:avLst/>
          </a:prstGeom>
          <a:ln w="19050">
            <a:solidFill>
              <a:srgbClr val="005B94"/>
            </a:solidFill>
          </a:ln>
        </p:spPr>
      </p:pic>
      <p:cxnSp>
        <p:nvCxnSpPr>
          <p:cNvPr id="16" name="Straight Arrow Connector 15">
            <a:extLst>
              <a:ext uri="{FF2B5EF4-FFF2-40B4-BE49-F238E27FC236}">
                <a16:creationId xmlns:a16="http://schemas.microsoft.com/office/drawing/2014/main" id="{1FE37578-EFBD-4985-859D-5F298D0EE749}"/>
              </a:ext>
            </a:extLst>
          </p:cNvPr>
          <p:cNvCxnSpPr/>
          <p:nvPr/>
        </p:nvCxnSpPr>
        <p:spPr>
          <a:xfrm flipV="1">
            <a:off x="6271708" y="4615031"/>
            <a:ext cx="1979407" cy="1561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2826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a:xfrm>
            <a:off x="838200" y="2235199"/>
            <a:ext cx="2968289" cy="3941763"/>
          </a:xfrm>
        </p:spPr>
        <p:txBody>
          <a:bodyPr/>
          <a:lstStyle/>
          <a:p>
            <a:pPr marL="0" lvl="1" indent="0">
              <a:spcBef>
                <a:spcPts val="1000"/>
              </a:spcBef>
              <a:buNone/>
            </a:pPr>
            <a:r>
              <a:rPr lang="en-CA" sz="1800" dirty="0">
                <a:solidFill>
                  <a:srgbClr val="005B94"/>
                </a:solidFill>
                <a:latin typeface="+mj-lt"/>
              </a:rPr>
              <a:t>Full instructions for both the Ongoing Cash Advance and the One Time Event cash Advance can be found on the Unified Banking website in </a:t>
            </a:r>
            <a:r>
              <a:rPr lang="en-CA" sz="1800" dirty="0" err="1">
                <a:solidFill>
                  <a:srgbClr val="005B94"/>
                </a:solidFill>
                <a:latin typeface="+mj-lt"/>
              </a:rPr>
              <a:t>Memberzone</a:t>
            </a:r>
            <a:r>
              <a:rPr lang="en-CA" sz="1800" dirty="0">
                <a:solidFill>
                  <a:srgbClr val="005B94"/>
                </a:solidFill>
                <a:latin typeface="+mj-lt"/>
              </a:rPr>
              <a:t>. </a:t>
            </a:r>
          </a:p>
          <a:p>
            <a:pPr marL="0" lvl="1" indent="0">
              <a:spcBef>
                <a:spcPts val="1000"/>
              </a:spcBef>
              <a:buNone/>
            </a:pPr>
            <a:r>
              <a:rPr lang="en-CA" altLang="en-US" sz="1800" dirty="0">
                <a:solidFill>
                  <a:srgbClr val="005B94"/>
                </a:solidFill>
                <a:latin typeface="+mj-lt"/>
              </a:rPr>
              <a:t>This is also where you will find the Cash Advance Request Form and the Cash Advance Tracking form.</a:t>
            </a:r>
          </a:p>
          <a:p>
            <a:pPr marL="0" lvl="1" indent="0">
              <a:spcBef>
                <a:spcPts val="1000"/>
              </a:spcBef>
              <a:buNone/>
            </a:pPr>
            <a:endParaRPr lang="en-CA" altLang="en-US" sz="1800" dirty="0">
              <a:solidFill>
                <a:srgbClr val="005B94"/>
              </a:solidFill>
              <a:latin typeface="+mj-lt"/>
            </a:endParaRPr>
          </a:p>
          <a:p>
            <a:endParaRPr lang="en-US" dirty="0">
              <a:solidFill>
                <a:schemeClr val="accent1"/>
              </a:solidFill>
              <a:latin typeface="+mj-lt"/>
            </a:endParaRPr>
          </a:p>
        </p:txBody>
      </p:sp>
      <p:sp>
        <p:nvSpPr>
          <p:cNvPr id="5" name="Text Placeholder 4"/>
          <p:cNvSpPr>
            <a:spLocks noGrp="1"/>
          </p:cNvSpPr>
          <p:nvPr>
            <p:ph type="body" sz="quarter" idx="13"/>
          </p:nvPr>
        </p:nvSpPr>
        <p:spPr/>
        <p:txBody>
          <a:bodyPr/>
          <a:lstStyle/>
          <a:p>
            <a:r>
              <a:rPr lang="en-US" dirty="0">
                <a:latin typeface="+mj-lt"/>
              </a:rPr>
              <a:t>Manual Expense – Cash Advance</a:t>
            </a:r>
          </a:p>
        </p:txBody>
      </p:sp>
      <p:sp>
        <p:nvSpPr>
          <p:cNvPr id="6" name="Slide Number Placeholder 5">
            <a:extLst>
              <a:ext uri="{FF2B5EF4-FFF2-40B4-BE49-F238E27FC236}">
                <a16:creationId xmlns:a16="http://schemas.microsoft.com/office/drawing/2014/main" id="{66C5C429-B1F3-4709-BFD1-4D9495E70E37}"/>
              </a:ext>
            </a:extLst>
          </p:cNvPr>
          <p:cNvSpPr>
            <a:spLocks noGrp="1"/>
          </p:cNvSpPr>
          <p:nvPr>
            <p:ph type="sldNum" sz="quarter" idx="12"/>
          </p:nvPr>
        </p:nvSpPr>
        <p:spPr/>
        <p:txBody>
          <a:bodyPr/>
          <a:lstStyle/>
          <a:p>
            <a:fld id="{91282398-6795-448D-A7D5-5E173B797758}" type="slidenum">
              <a:rPr lang="en-CA" smtClean="0"/>
              <a:t>61</a:t>
            </a:fld>
            <a:endParaRPr lang="en-CA" dirty="0"/>
          </a:p>
        </p:txBody>
      </p:sp>
      <p:pic>
        <p:nvPicPr>
          <p:cNvPr id="7" name="Picture 6">
            <a:extLst>
              <a:ext uri="{FF2B5EF4-FFF2-40B4-BE49-F238E27FC236}">
                <a16:creationId xmlns:a16="http://schemas.microsoft.com/office/drawing/2014/main" id="{2D552566-75B0-4293-9AD8-D1493DAB1235}"/>
              </a:ext>
            </a:extLst>
          </p:cNvPr>
          <p:cNvPicPr>
            <a:picLocks noChangeAspect="1"/>
          </p:cNvPicPr>
          <p:nvPr/>
        </p:nvPicPr>
        <p:blipFill>
          <a:blip r:embed="rId3"/>
          <a:stretch>
            <a:fillRect/>
          </a:stretch>
        </p:blipFill>
        <p:spPr>
          <a:xfrm>
            <a:off x="6096000" y="2055811"/>
            <a:ext cx="3095625" cy="3695700"/>
          </a:xfrm>
          <a:custGeom>
            <a:avLst/>
            <a:gdLst>
              <a:gd name="connsiteX0" fmla="*/ 0 w 3095625"/>
              <a:gd name="connsiteY0" fmla="*/ 0 h 3695700"/>
              <a:gd name="connsiteX1" fmla="*/ 546894 w 3095625"/>
              <a:gd name="connsiteY1" fmla="*/ 0 h 3695700"/>
              <a:gd name="connsiteX2" fmla="*/ 969963 w 3095625"/>
              <a:gd name="connsiteY2" fmla="*/ 0 h 3695700"/>
              <a:gd name="connsiteX3" fmla="*/ 1454944 w 3095625"/>
              <a:gd name="connsiteY3" fmla="*/ 0 h 3695700"/>
              <a:gd name="connsiteX4" fmla="*/ 2032794 w 3095625"/>
              <a:gd name="connsiteY4" fmla="*/ 0 h 3695700"/>
              <a:gd name="connsiteX5" fmla="*/ 2548731 w 3095625"/>
              <a:gd name="connsiteY5" fmla="*/ 0 h 3695700"/>
              <a:gd name="connsiteX6" fmla="*/ 3095625 w 3095625"/>
              <a:gd name="connsiteY6" fmla="*/ 0 h 3695700"/>
              <a:gd name="connsiteX7" fmla="*/ 3095625 w 3095625"/>
              <a:gd name="connsiteY7" fmla="*/ 491000 h 3695700"/>
              <a:gd name="connsiteX8" fmla="*/ 3095625 w 3095625"/>
              <a:gd name="connsiteY8" fmla="*/ 945043 h 3695700"/>
              <a:gd name="connsiteX9" fmla="*/ 3095625 w 3095625"/>
              <a:gd name="connsiteY9" fmla="*/ 1509957 h 3695700"/>
              <a:gd name="connsiteX10" fmla="*/ 3095625 w 3095625"/>
              <a:gd name="connsiteY10" fmla="*/ 1964001 h 3695700"/>
              <a:gd name="connsiteX11" fmla="*/ 3095625 w 3095625"/>
              <a:gd name="connsiteY11" fmla="*/ 2381087 h 3695700"/>
              <a:gd name="connsiteX12" fmla="*/ 3095625 w 3095625"/>
              <a:gd name="connsiteY12" fmla="*/ 2835130 h 3695700"/>
              <a:gd name="connsiteX13" fmla="*/ 3095625 w 3095625"/>
              <a:gd name="connsiteY13" fmla="*/ 3695700 h 3695700"/>
              <a:gd name="connsiteX14" fmla="*/ 2579688 w 3095625"/>
              <a:gd name="connsiteY14" fmla="*/ 3695700 h 3695700"/>
              <a:gd name="connsiteX15" fmla="*/ 2063750 w 3095625"/>
              <a:gd name="connsiteY15" fmla="*/ 3695700 h 3695700"/>
              <a:gd name="connsiteX16" fmla="*/ 1609725 w 3095625"/>
              <a:gd name="connsiteY16" fmla="*/ 3695700 h 3695700"/>
              <a:gd name="connsiteX17" fmla="*/ 1093788 w 3095625"/>
              <a:gd name="connsiteY17" fmla="*/ 3695700 h 3695700"/>
              <a:gd name="connsiteX18" fmla="*/ 577850 w 3095625"/>
              <a:gd name="connsiteY18" fmla="*/ 3695700 h 3695700"/>
              <a:gd name="connsiteX19" fmla="*/ 0 w 3095625"/>
              <a:gd name="connsiteY19" fmla="*/ 3695700 h 3695700"/>
              <a:gd name="connsiteX20" fmla="*/ 0 w 3095625"/>
              <a:gd name="connsiteY20" fmla="*/ 3167743 h 3695700"/>
              <a:gd name="connsiteX21" fmla="*/ 0 w 3095625"/>
              <a:gd name="connsiteY21" fmla="*/ 2676743 h 3695700"/>
              <a:gd name="connsiteX22" fmla="*/ 0 w 3095625"/>
              <a:gd name="connsiteY22" fmla="*/ 2148786 h 3695700"/>
              <a:gd name="connsiteX23" fmla="*/ 0 w 3095625"/>
              <a:gd name="connsiteY23" fmla="*/ 1583871 h 3695700"/>
              <a:gd name="connsiteX24" fmla="*/ 0 w 3095625"/>
              <a:gd name="connsiteY24" fmla="*/ 1018957 h 3695700"/>
              <a:gd name="connsiteX25" fmla="*/ 0 w 3095625"/>
              <a:gd name="connsiteY25" fmla="*/ 454043 h 3695700"/>
              <a:gd name="connsiteX26" fmla="*/ 0 w 3095625"/>
              <a:gd name="connsiteY26" fmla="*/ 0 h 369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25" h="3695700" fill="none" extrusionOk="0">
                <a:moveTo>
                  <a:pt x="0" y="0"/>
                </a:moveTo>
                <a:cubicBezTo>
                  <a:pt x="192775" y="-57441"/>
                  <a:pt x="407713" y="24368"/>
                  <a:pt x="546894" y="0"/>
                </a:cubicBezTo>
                <a:cubicBezTo>
                  <a:pt x="686075" y="-24368"/>
                  <a:pt x="872405" y="45887"/>
                  <a:pt x="969963" y="0"/>
                </a:cubicBezTo>
                <a:cubicBezTo>
                  <a:pt x="1067521" y="-45887"/>
                  <a:pt x="1225823" y="34681"/>
                  <a:pt x="1454944" y="0"/>
                </a:cubicBezTo>
                <a:cubicBezTo>
                  <a:pt x="1684065" y="-34681"/>
                  <a:pt x="1789835" y="44310"/>
                  <a:pt x="2032794" y="0"/>
                </a:cubicBezTo>
                <a:cubicBezTo>
                  <a:pt x="2275753" y="-44310"/>
                  <a:pt x="2322215" y="18110"/>
                  <a:pt x="2548731" y="0"/>
                </a:cubicBezTo>
                <a:cubicBezTo>
                  <a:pt x="2775247" y="-18110"/>
                  <a:pt x="2914961" y="34379"/>
                  <a:pt x="3095625" y="0"/>
                </a:cubicBezTo>
                <a:cubicBezTo>
                  <a:pt x="3134745" y="200548"/>
                  <a:pt x="3046120" y="265823"/>
                  <a:pt x="3095625" y="491000"/>
                </a:cubicBezTo>
                <a:cubicBezTo>
                  <a:pt x="3145130" y="716177"/>
                  <a:pt x="3043484" y="724033"/>
                  <a:pt x="3095625" y="945043"/>
                </a:cubicBezTo>
                <a:cubicBezTo>
                  <a:pt x="3147766" y="1166053"/>
                  <a:pt x="3046586" y="1284705"/>
                  <a:pt x="3095625" y="1509957"/>
                </a:cubicBezTo>
                <a:cubicBezTo>
                  <a:pt x="3144664" y="1735209"/>
                  <a:pt x="3051443" y="1834340"/>
                  <a:pt x="3095625" y="1964001"/>
                </a:cubicBezTo>
                <a:cubicBezTo>
                  <a:pt x="3139807" y="2093662"/>
                  <a:pt x="3067609" y="2279838"/>
                  <a:pt x="3095625" y="2381087"/>
                </a:cubicBezTo>
                <a:cubicBezTo>
                  <a:pt x="3123641" y="2482336"/>
                  <a:pt x="3094983" y="2691608"/>
                  <a:pt x="3095625" y="2835130"/>
                </a:cubicBezTo>
                <a:cubicBezTo>
                  <a:pt x="3096267" y="2978652"/>
                  <a:pt x="3078507" y="3368007"/>
                  <a:pt x="3095625" y="3695700"/>
                </a:cubicBezTo>
                <a:cubicBezTo>
                  <a:pt x="2991681" y="3750918"/>
                  <a:pt x="2802952" y="3679259"/>
                  <a:pt x="2579688" y="3695700"/>
                </a:cubicBezTo>
                <a:cubicBezTo>
                  <a:pt x="2356424" y="3712141"/>
                  <a:pt x="2220306" y="3686306"/>
                  <a:pt x="2063750" y="3695700"/>
                </a:cubicBezTo>
                <a:cubicBezTo>
                  <a:pt x="1907194" y="3705094"/>
                  <a:pt x="1718592" y="3646911"/>
                  <a:pt x="1609725" y="3695700"/>
                </a:cubicBezTo>
                <a:cubicBezTo>
                  <a:pt x="1500859" y="3744489"/>
                  <a:pt x="1290233" y="3662695"/>
                  <a:pt x="1093788" y="3695700"/>
                </a:cubicBezTo>
                <a:cubicBezTo>
                  <a:pt x="897343" y="3728705"/>
                  <a:pt x="704813" y="3695043"/>
                  <a:pt x="577850" y="3695700"/>
                </a:cubicBezTo>
                <a:cubicBezTo>
                  <a:pt x="450887" y="3696357"/>
                  <a:pt x="253975" y="3669349"/>
                  <a:pt x="0" y="3695700"/>
                </a:cubicBezTo>
                <a:cubicBezTo>
                  <a:pt x="-48956" y="3565638"/>
                  <a:pt x="49916" y="3338166"/>
                  <a:pt x="0" y="3167743"/>
                </a:cubicBezTo>
                <a:cubicBezTo>
                  <a:pt x="-49916" y="2997320"/>
                  <a:pt x="3435" y="2836445"/>
                  <a:pt x="0" y="2676743"/>
                </a:cubicBezTo>
                <a:cubicBezTo>
                  <a:pt x="-3435" y="2517041"/>
                  <a:pt x="1014" y="2338875"/>
                  <a:pt x="0" y="2148786"/>
                </a:cubicBezTo>
                <a:cubicBezTo>
                  <a:pt x="-1014" y="1958697"/>
                  <a:pt x="62559" y="1722895"/>
                  <a:pt x="0" y="1583871"/>
                </a:cubicBezTo>
                <a:cubicBezTo>
                  <a:pt x="-62559" y="1444848"/>
                  <a:pt x="19422" y="1148003"/>
                  <a:pt x="0" y="1018957"/>
                </a:cubicBezTo>
                <a:cubicBezTo>
                  <a:pt x="-19422" y="889911"/>
                  <a:pt x="23691" y="655128"/>
                  <a:pt x="0" y="454043"/>
                </a:cubicBezTo>
                <a:cubicBezTo>
                  <a:pt x="-23691" y="252958"/>
                  <a:pt x="19909" y="115189"/>
                  <a:pt x="0" y="0"/>
                </a:cubicBezTo>
                <a:close/>
              </a:path>
              <a:path w="3095625" h="3695700" stroke="0" extrusionOk="0">
                <a:moveTo>
                  <a:pt x="0" y="0"/>
                </a:moveTo>
                <a:cubicBezTo>
                  <a:pt x="223444" y="-51274"/>
                  <a:pt x="244281" y="21186"/>
                  <a:pt x="484981" y="0"/>
                </a:cubicBezTo>
                <a:cubicBezTo>
                  <a:pt x="725681" y="-21186"/>
                  <a:pt x="721706" y="37934"/>
                  <a:pt x="908050" y="0"/>
                </a:cubicBezTo>
                <a:cubicBezTo>
                  <a:pt x="1094394" y="-37934"/>
                  <a:pt x="1352251" y="45443"/>
                  <a:pt x="1485900" y="0"/>
                </a:cubicBezTo>
                <a:cubicBezTo>
                  <a:pt x="1619549" y="-45443"/>
                  <a:pt x="1809266" y="39630"/>
                  <a:pt x="1970881" y="0"/>
                </a:cubicBezTo>
                <a:cubicBezTo>
                  <a:pt x="2132496" y="-39630"/>
                  <a:pt x="2213886" y="9220"/>
                  <a:pt x="2455862" y="0"/>
                </a:cubicBezTo>
                <a:cubicBezTo>
                  <a:pt x="2697838" y="-9220"/>
                  <a:pt x="2825057" y="25294"/>
                  <a:pt x="3095625" y="0"/>
                </a:cubicBezTo>
                <a:cubicBezTo>
                  <a:pt x="3147296" y="125598"/>
                  <a:pt x="3092564" y="251279"/>
                  <a:pt x="3095625" y="454043"/>
                </a:cubicBezTo>
                <a:cubicBezTo>
                  <a:pt x="3098686" y="656807"/>
                  <a:pt x="3049978" y="841498"/>
                  <a:pt x="3095625" y="982000"/>
                </a:cubicBezTo>
                <a:cubicBezTo>
                  <a:pt x="3141272" y="1122502"/>
                  <a:pt x="3071596" y="1323017"/>
                  <a:pt x="3095625" y="1436043"/>
                </a:cubicBezTo>
                <a:cubicBezTo>
                  <a:pt x="3119654" y="1549069"/>
                  <a:pt x="3054951" y="1733033"/>
                  <a:pt x="3095625" y="1890087"/>
                </a:cubicBezTo>
                <a:cubicBezTo>
                  <a:pt x="3136299" y="2047141"/>
                  <a:pt x="3073927" y="2265419"/>
                  <a:pt x="3095625" y="2418044"/>
                </a:cubicBezTo>
                <a:cubicBezTo>
                  <a:pt x="3117323" y="2570669"/>
                  <a:pt x="3040887" y="2728826"/>
                  <a:pt x="3095625" y="2982958"/>
                </a:cubicBezTo>
                <a:cubicBezTo>
                  <a:pt x="3150363" y="3237090"/>
                  <a:pt x="3068077" y="3462153"/>
                  <a:pt x="3095625" y="3695700"/>
                </a:cubicBezTo>
                <a:cubicBezTo>
                  <a:pt x="2989365" y="3724105"/>
                  <a:pt x="2784486" y="3659667"/>
                  <a:pt x="2579688" y="3695700"/>
                </a:cubicBezTo>
                <a:cubicBezTo>
                  <a:pt x="2374890" y="3731733"/>
                  <a:pt x="2246970" y="3668383"/>
                  <a:pt x="2125663" y="3695700"/>
                </a:cubicBezTo>
                <a:cubicBezTo>
                  <a:pt x="2004357" y="3723017"/>
                  <a:pt x="1739060" y="3683872"/>
                  <a:pt x="1609725" y="3695700"/>
                </a:cubicBezTo>
                <a:cubicBezTo>
                  <a:pt x="1480390" y="3707528"/>
                  <a:pt x="1161128" y="3695578"/>
                  <a:pt x="1031875" y="3695700"/>
                </a:cubicBezTo>
                <a:cubicBezTo>
                  <a:pt x="902622" y="3695822"/>
                  <a:pt x="729631" y="3682185"/>
                  <a:pt x="515938" y="3695700"/>
                </a:cubicBezTo>
                <a:cubicBezTo>
                  <a:pt x="302245" y="3709215"/>
                  <a:pt x="196555" y="3639537"/>
                  <a:pt x="0" y="3695700"/>
                </a:cubicBezTo>
                <a:cubicBezTo>
                  <a:pt x="-54147" y="3585430"/>
                  <a:pt x="28423" y="3371091"/>
                  <a:pt x="0" y="3241657"/>
                </a:cubicBezTo>
                <a:cubicBezTo>
                  <a:pt x="-28423" y="3112223"/>
                  <a:pt x="16712" y="2885778"/>
                  <a:pt x="0" y="2750657"/>
                </a:cubicBezTo>
                <a:cubicBezTo>
                  <a:pt x="-16712" y="2615536"/>
                  <a:pt x="28609" y="2364182"/>
                  <a:pt x="0" y="2148786"/>
                </a:cubicBezTo>
                <a:cubicBezTo>
                  <a:pt x="-28609" y="1933390"/>
                  <a:pt x="51193" y="1733228"/>
                  <a:pt x="0" y="1620828"/>
                </a:cubicBezTo>
                <a:cubicBezTo>
                  <a:pt x="-51193" y="1508428"/>
                  <a:pt x="507" y="1268580"/>
                  <a:pt x="0" y="1129828"/>
                </a:cubicBezTo>
                <a:cubicBezTo>
                  <a:pt x="-507" y="991076"/>
                  <a:pt x="35961" y="818651"/>
                  <a:pt x="0" y="712742"/>
                </a:cubicBezTo>
                <a:cubicBezTo>
                  <a:pt x="-35961" y="606833"/>
                  <a:pt x="58973" y="227235"/>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cxnSp>
        <p:nvCxnSpPr>
          <p:cNvPr id="9" name="Straight Arrow Connector 8">
            <a:extLst>
              <a:ext uri="{FF2B5EF4-FFF2-40B4-BE49-F238E27FC236}">
                <a16:creationId xmlns:a16="http://schemas.microsoft.com/office/drawing/2014/main" id="{7BC33C7F-9763-4192-B84F-F6C6E8947C2A}"/>
              </a:ext>
            </a:extLst>
          </p:cNvPr>
          <p:cNvCxnSpPr/>
          <p:nvPr/>
        </p:nvCxnSpPr>
        <p:spPr>
          <a:xfrm flipV="1">
            <a:off x="3646842" y="2775473"/>
            <a:ext cx="2657139" cy="26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9308FC6-BE03-45D1-888E-CC1FAF10D3FC}"/>
              </a:ext>
            </a:extLst>
          </p:cNvPr>
          <p:cNvCxnSpPr/>
          <p:nvPr/>
        </p:nvCxnSpPr>
        <p:spPr>
          <a:xfrm>
            <a:off x="3420932" y="4206080"/>
            <a:ext cx="28400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9B48415-7CC9-4210-A853-5856DAC2CE62}"/>
              </a:ext>
            </a:extLst>
          </p:cNvPr>
          <p:cNvCxnSpPr>
            <a:cxnSpLocks/>
          </p:cNvCxnSpPr>
          <p:nvPr/>
        </p:nvCxnSpPr>
        <p:spPr>
          <a:xfrm>
            <a:off x="3806489" y="4442908"/>
            <a:ext cx="249749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2597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668519" y="1461154"/>
            <a:ext cx="3762080" cy="4439730"/>
          </a:xfrm>
        </p:spPr>
        <p:txBody>
          <a:bodyPr>
            <a:normAutofit fontScale="92500" lnSpcReduction="10000"/>
          </a:bodyPr>
          <a:lstStyle/>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For both Revenues and Expenses, you might see a transaction under ‘Unverified Expense’ or Unverified Revenue.</a:t>
            </a:r>
          </a:p>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This can happen when you submit a transaction that is missing information or requires more details.</a:t>
            </a:r>
          </a:p>
          <a:p>
            <a:pPr marL="342900" lvl="0" indent="-342900" eaLnBrk="0" fontAlgn="base" hangingPunct="0">
              <a:lnSpc>
                <a:spcPct val="100000"/>
              </a:lnSpc>
              <a:spcBef>
                <a:spcPct val="20000"/>
              </a:spcBef>
              <a:spcAft>
                <a:spcPct val="0"/>
              </a:spcAft>
            </a:pPr>
            <a:r>
              <a:rPr lang="en-CA" altLang="en-US" sz="2200" dirty="0">
                <a:solidFill>
                  <a:srgbClr val="005B94"/>
                </a:solidFill>
                <a:latin typeface="+mj-lt"/>
              </a:rPr>
              <a:t>Your Unified Banking Clerk will ‘</a:t>
            </a:r>
            <a:r>
              <a:rPr lang="en-CA" altLang="en-US" sz="2200" dirty="0" err="1">
                <a:solidFill>
                  <a:srgbClr val="005B94"/>
                </a:solidFill>
                <a:latin typeface="+mj-lt"/>
              </a:rPr>
              <a:t>unverify</a:t>
            </a:r>
            <a:r>
              <a:rPr lang="en-CA" altLang="en-US" sz="2200" dirty="0">
                <a:solidFill>
                  <a:srgbClr val="005B94"/>
                </a:solidFill>
                <a:latin typeface="+mj-lt"/>
              </a:rPr>
              <a:t>’ the transaction and send you an email advising you that you need to fix this item.</a:t>
            </a:r>
          </a:p>
          <a:p>
            <a:pPr marL="742950" lvl="1" indent="-285750" eaLnBrk="0" fontAlgn="base" hangingPunct="0">
              <a:lnSpc>
                <a:spcPct val="100000"/>
              </a:lnSpc>
              <a:spcBef>
                <a:spcPct val="20000"/>
              </a:spcBef>
              <a:spcAft>
                <a:spcPct val="0"/>
              </a:spcAft>
              <a:buFont typeface="Arial" panose="020B0604020202020204" pitchFamily="34" charset="0"/>
              <a:buChar char="–"/>
            </a:pPr>
            <a:endParaRPr lang="en-CA" altLang="en-US" dirty="0">
              <a:solidFill>
                <a:prstClr val="black"/>
              </a:solidFill>
              <a:latin typeface="Calibri"/>
            </a:endParaRPr>
          </a:p>
          <a:p>
            <a:endParaRPr lang="en-US" dirty="0">
              <a:solidFill>
                <a:schemeClr val="accent1"/>
              </a:solidFill>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2687950198"/>
              </p:ext>
            </p:extLst>
          </p:nvPr>
        </p:nvGraphicFramePr>
        <p:xfrm>
          <a:off x="838201" y="690808"/>
          <a:ext cx="4252274" cy="457200"/>
        </p:xfrm>
        <a:graphic>
          <a:graphicData uri="http://schemas.openxmlformats.org/drawingml/2006/table">
            <a:tbl>
              <a:tblPr firstRow="1" bandRow="1">
                <a:tableStyleId>{5C22544A-7EE6-4342-B048-85BDC9FD1C3A}</a:tableStyleId>
              </a:tblPr>
              <a:tblGrid>
                <a:gridCol w="4252274">
                  <a:extLst>
                    <a:ext uri="{9D8B030D-6E8A-4147-A177-3AD203B41FA5}">
                      <a16:colId xmlns:a16="http://schemas.microsoft.com/office/drawing/2014/main" val="1063756576"/>
                    </a:ext>
                  </a:extLst>
                </a:gridCol>
              </a:tblGrid>
              <a:tr h="370840">
                <a:tc>
                  <a:txBody>
                    <a:bodyPr/>
                    <a:lstStyle/>
                    <a:p>
                      <a:r>
                        <a:rPr lang="en-US" sz="2400" dirty="0">
                          <a:latin typeface="+mj-lt"/>
                        </a:rPr>
                        <a:t>Things you may encounter</a:t>
                      </a:r>
                    </a:p>
                  </a:txBody>
                  <a:tcPr/>
                </a:tc>
                <a:extLst>
                  <a:ext uri="{0D108BD9-81ED-4DB2-BD59-A6C34878D82A}">
                    <a16:rowId xmlns:a16="http://schemas.microsoft.com/office/drawing/2014/main" val="3281710334"/>
                  </a:ext>
                </a:extLst>
              </a:tr>
            </a:tbl>
          </a:graphicData>
        </a:graphic>
      </p:graphicFrame>
      <p:sp>
        <p:nvSpPr>
          <p:cNvPr id="5" name="Slide Number Placeholder 4">
            <a:extLst>
              <a:ext uri="{FF2B5EF4-FFF2-40B4-BE49-F238E27FC236}">
                <a16:creationId xmlns:a16="http://schemas.microsoft.com/office/drawing/2014/main" id="{9BC69551-BE4F-40E9-A062-62508391B63F}"/>
              </a:ext>
            </a:extLst>
          </p:cNvPr>
          <p:cNvSpPr>
            <a:spLocks noGrp="1"/>
          </p:cNvSpPr>
          <p:nvPr>
            <p:ph type="sldNum" sz="quarter" idx="12"/>
          </p:nvPr>
        </p:nvSpPr>
        <p:spPr/>
        <p:txBody>
          <a:bodyPr/>
          <a:lstStyle/>
          <a:p>
            <a:fld id="{91282398-6795-448D-A7D5-5E173B797758}" type="slidenum">
              <a:rPr lang="en-CA" smtClean="0"/>
              <a:t>62</a:t>
            </a:fld>
            <a:endParaRPr lang="en-CA" dirty="0"/>
          </a:p>
        </p:txBody>
      </p:sp>
      <p:pic>
        <p:nvPicPr>
          <p:cNvPr id="8" name="Picture 7" descr="A screenshot of a cell phone&#10;&#10;Description automatically generated">
            <a:extLst>
              <a:ext uri="{FF2B5EF4-FFF2-40B4-BE49-F238E27FC236}">
                <a16:creationId xmlns:a16="http://schemas.microsoft.com/office/drawing/2014/main" id="{9642872F-9B5F-48D5-B630-2101701D1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818" y="1668219"/>
            <a:ext cx="6892663" cy="3706924"/>
          </a:xfrm>
          <a:prstGeom prst="rect">
            <a:avLst/>
          </a:prstGeom>
        </p:spPr>
      </p:pic>
    </p:spTree>
    <p:extLst>
      <p:ext uri="{BB962C8B-B14F-4D97-AF65-F5344CB8AC3E}">
        <p14:creationId xmlns:p14="http://schemas.microsoft.com/office/powerpoint/2010/main" val="2129125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838200" y="1498862"/>
            <a:ext cx="9672687" cy="4439730"/>
          </a:xfrm>
        </p:spPr>
        <p:txBody>
          <a:bodyPr>
            <a:normAutofit/>
          </a:bodyPr>
          <a:lstStyle/>
          <a:p>
            <a:pPr lvl="1" eaLnBrk="0" fontAlgn="base" hangingPunct="0">
              <a:lnSpc>
                <a:spcPct val="100000"/>
              </a:lnSpc>
              <a:spcBef>
                <a:spcPct val="20000"/>
              </a:spcBef>
              <a:spcAft>
                <a:spcPct val="0"/>
              </a:spcAft>
            </a:pPr>
            <a:r>
              <a:rPr lang="en-CA" altLang="en-US" sz="2200" dirty="0">
                <a:solidFill>
                  <a:srgbClr val="005B94"/>
                </a:solidFill>
                <a:latin typeface="+mj-lt"/>
              </a:rPr>
              <a:t>Click on the item to be verified.</a:t>
            </a:r>
          </a:p>
          <a:p>
            <a:pPr lvl="1" eaLnBrk="0" fontAlgn="base" hangingPunct="0">
              <a:lnSpc>
                <a:spcPct val="100000"/>
              </a:lnSpc>
              <a:spcBef>
                <a:spcPct val="20000"/>
              </a:spcBef>
              <a:spcAft>
                <a:spcPct val="0"/>
              </a:spcAft>
            </a:pPr>
            <a:r>
              <a:rPr lang="en-CA" altLang="en-US" sz="2200" dirty="0">
                <a:solidFill>
                  <a:srgbClr val="005B94"/>
                </a:solidFill>
                <a:latin typeface="+mj-lt"/>
              </a:rPr>
              <a:t>A message appears when you hover over the status and you will see the comment of entered by the Unified Banking Clerk with the reason it was unverified and what is required to fix it.</a:t>
            </a:r>
          </a:p>
          <a:p>
            <a:pPr lvl="1" eaLnBrk="0" fontAlgn="base" hangingPunct="0">
              <a:lnSpc>
                <a:spcPct val="100000"/>
              </a:lnSpc>
              <a:spcBef>
                <a:spcPct val="20000"/>
              </a:spcBef>
              <a:spcAft>
                <a:spcPct val="0"/>
              </a:spcAft>
            </a:pPr>
            <a:r>
              <a:rPr lang="en-CA" altLang="en-US" sz="2200" dirty="0">
                <a:solidFill>
                  <a:srgbClr val="005B94"/>
                </a:solidFill>
                <a:latin typeface="+mj-lt"/>
              </a:rPr>
              <a:t>In this example it is missing the address of the payee.</a:t>
            </a:r>
          </a:p>
          <a:p>
            <a:pPr lvl="1" eaLnBrk="0" fontAlgn="base" hangingPunct="0">
              <a:lnSpc>
                <a:spcPct val="100000"/>
              </a:lnSpc>
              <a:spcBef>
                <a:spcPct val="20000"/>
              </a:spcBef>
              <a:spcAft>
                <a:spcPct val="0"/>
              </a:spcAft>
            </a:pPr>
            <a:endParaRPr lang="en-CA" altLang="en-US" sz="2200" dirty="0">
              <a:solidFill>
                <a:srgbClr val="005B94"/>
              </a:solidFill>
              <a:latin typeface="+mj-lt"/>
            </a:endParaRPr>
          </a:p>
          <a:p>
            <a:pPr lvl="1" eaLnBrk="0" fontAlgn="base" hangingPunct="0">
              <a:lnSpc>
                <a:spcPct val="100000"/>
              </a:lnSpc>
              <a:spcBef>
                <a:spcPct val="20000"/>
              </a:spcBef>
              <a:spcAft>
                <a:spcPct val="0"/>
              </a:spcAft>
            </a:pPr>
            <a:endParaRPr lang="en-CA" altLang="en-US" sz="2200" dirty="0">
              <a:solidFill>
                <a:srgbClr val="005B94"/>
              </a:solidFill>
              <a:latin typeface="+mj-lt"/>
            </a:endParaRPr>
          </a:p>
          <a:p>
            <a:pPr lvl="1" eaLnBrk="0" fontAlgn="base" hangingPunct="0">
              <a:lnSpc>
                <a:spcPct val="100000"/>
              </a:lnSpc>
              <a:spcBef>
                <a:spcPct val="20000"/>
              </a:spcBef>
              <a:spcAft>
                <a:spcPct val="0"/>
              </a:spcAft>
            </a:pPr>
            <a:endParaRPr lang="en-CA" altLang="en-US" sz="2200" dirty="0">
              <a:solidFill>
                <a:srgbClr val="005B94"/>
              </a:solidFill>
              <a:latin typeface="+mj-lt"/>
            </a:endParaRPr>
          </a:p>
          <a:p>
            <a:pPr lvl="1" eaLnBrk="0" fontAlgn="base" hangingPunct="0">
              <a:lnSpc>
                <a:spcPct val="100000"/>
              </a:lnSpc>
              <a:spcBef>
                <a:spcPct val="20000"/>
              </a:spcBef>
              <a:spcAft>
                <a:spcPct val="0"/>
              </a:spcAft>
            </a:pPr>
            <a:endParaRPr lang="en-CA" altLang="en-US" sz="2200" dirty="0">
              <a:solidFill>
                <a:srgbClr val="005B94"/>
              </a:solidFill>
              <a:latin typeface="+mj-lt"/>
            </a:endParaRPr>
          </a:p>
          <a:p>
            <a:pPr lvl="1" eaLnBrk="0" fontAlgn="base" hangingPunct="0">
              <a:lnSpc>
                <a:spcPct val="100000"/>
              </a:lnSpc>
              <a:spcBef>
                <a:spcPct val="20000"/>
              </a:spcBef>
              <a:spcAft>
                <a:spcPct val="0"/>
              </a:spcAft>
            </a:pPr>
            <a:r>
              <a:rPr lang="en-CA" altLang="en-US" sz="2200" dirty="0">
                <a:solidFill>
                  <a:srgbClr val="005B94"/>
                </a:solidFill>
                <a:latin typeface="+mj-lt"/>
              </a:rPr>
              <a:t>Fix the entry then click on the Resubmit button  </a:t>
            </a:r>
          </a:p>
          <a:p>
            <a:endParaRPr lang="en-US" dirty="0">
              <a:solidFill>
                <a:schemeClr val="accent1"/>
              </a:solidFill>
              <a:latin typeface="+mj-lt"/>
            </a:endParaRPr>
          </a:p>
        </p:txBody>
      </p:sp>
      <p:graphicFrame>
        <p:nvGraphicFramePr>
          <p:cNvPr id="9" name="Table 8"/>
          <p:cNvGraphicFramePr>
            <a:graphicFrameLocks noGrp="1"/>
          </p:cNvGraphicFramePr>
          <p:nvPr/>
        </p:nvGraphicFramePr>
        <p:xfrm>
          <a:off x="838201" y="690808"/>
          <a:ext cx="4252274" cy="457200"/>
        </p:xfrm>
        <a:graphic>
          <a:graphicData uri="http://schemas.openxmlformats.org/drawingml/2006/table">
            <a:tbl>
              <a:tblPr firstRow="1" bandRow="1">
                <a:tableStyleId>{5C22544A-7EE6-4342-B048-85BDC9FD1C3A}</a:tableStyleId>
              </a:tblPr>
              <a:tblGrid>
                <a:gridCol w="4252274">
                  <a:extLst>
                    <a:ext uri="{9D8B030D-6E8A-4147-A177-3AD203B41FA5}">
                      <a16:colId xmlns:a16="http://schemas.microsoft.com/office/drawing/2014/main" val="1063756576"/>
                    </a:ext>
                  </a:extLst>
                </a:gridCol>
              </a:tblGrid>
              <a:tr h="370840">
                <a:tc>
                  <a:txBody>
                    <a:bodyPr/>
                    <a:lstStyle/>
                    <a:p>
                      <a:r>
                        <a:rPr lang="en-US" sz="2400" dirty="0">
                          <a:latin typeface="+mj-lt"/>
                        </a:rPr>
                        <a:t>Things you may encounter</a:t>
                      </a:r>
                    </a:p>
                  </a:txBody>
                  <a:tcPr/>
                </a:tc>
                <a:extLst>
                  <a:ext uri="{0D108BD9-81ED-4DB2-BD59-A6C34878D82A}">
                    <a16:rowId xmlns:a16="http://schemas.microsoft.com/office/drawing/2014/main" val="3281710334"/>
                  </a:ext>
                </a:extLst>
              </a:tr>
            </a:tbl>
          </a:graphicData>
        </a:graphic>
      </p:graphicFrame>
      <p:sp>
        <p:nvSpPr>
          <p:cNvPr id="5" name="Slide Number Placeholder 4">
            <a:extLst>
              <a:ext uri="{FF2B5EF4-FFF2-40B4-BE49-F238E27FC236}">
                <a16:creationId xmlns:a16="http://schemas.microsoft.com/office/drawing/2014/main" id="{9BC69551-BE4F-40E9-A062-62508391B63F}"/>
              </a:ext>
            </a:extLst>
          </p:cNvPr>
          <p:cNvSpPr>
            <a:spLocks noGrp="1"/>
          </p:cNvSpPr>
          <p:nvPr>
            <p:ph type="sldNum" sz="quarter" idx="12"/>
          </p:nvPr>
        </p:nvSpPr>
        <p:spPr/>
        <p:txBody>
          <a:bodyPr/>
          <a:lstStyle/>
          <a:p>
            <a:fld id="{91282398-6795-448D-A7D5-5E173B797758}" type="slidenum">
              <a:rPr lang="en-CA" smtClean="0"/>
              <a:t>63</a:t>
            </a:fld>
            <a:endParaRPr lang="en-CA" dirty="0"/>
          </a:p>
        </p:txBody>
      </p:sp>
      <p:pic>
        <p:nvPicPr>
          <p:cNvPr id="10" name="Picture 9">
            <a:extLst>
              <a:ext uri="{FF2B5EF4-FFF2-40B4-BE49-F238E27FC236}">
                <a16:creationId xmlns:a16="http://schemas.microsoft.com/office/drawing/2014/main" id="{97E85D2E-4564-42C2-8254-F601C0E7488B}"/>
              </a:ext>
            </a:extLst>
          </p:cNvPr>
          <p:cNvPicPr>
            <a:picLocks noChangeAspect="1"/>
          </p:cNvPicPr>
          <p:nvPr/>
        </p:nvPicPr>
        <p:blipFill>
          <a:blip r:embed="rId3"/>
          <a:stretch>
            <a:fillRect/>
          </a:stretch>
        </p:blipFill>
        <p:spPr>
          <a:xfrm>
            <a:off x="1169268" y="3637749"/>
            <a:ext cx="10010922" cy="1015358"/>
          </a:xfrm>
          <a:prstGeom prst="rect">
            <a:avLst/>
          </a:prstGeom>
        </p:spPr>
      </p:pic>
      <p:pic>
        <p:nvPicPr>
          <p:cNvPr id="12" name="Picture 11">
            <a:extLst>
              <a:ext uri="{FF2B5EF4-FFF2-40B4-BE49-F238E27FC236}">
                <a16:creationId xmlns:a16="http://schemas.microsoft.com/office/drawing/2014/main" id="{1126374B-8F06-4C6E-878D-E3CE9FF53D8F}"/>
              </a:ext>
            </a:extLst>
          </p:cNvPr>
          <p:cNvPicPr>
            <a:picLocks noChangeAspect="1"/>
          </p:cNvPicPr>
          <p:nvPr/>
        </p:nvPicPr>
        <p:blipFill>
          <a:blip r:embed="rId4"/>
          <a:stretch>
            <a:fillRect/>
          </a:stretch>
        </p:blipFill>
        <p:spPr>
          <a:xfrm>
            <a:off x="7785214" y="4713157"/>
            <a:ext cx="2390775" cy="1552575"/>
          </a:xfrm>
          <a:custGeom>
            <a:avLst/>
            <a:gdLst>
              <a:gd name="connsiteX0" fmla="*/ 0 w 2390775"/>
              <a:gd name="connsiteY0" fmla="*/ 0 h 1552575"/>
              <a:gd name="connsiteX1" fmla="*/ 645509 w 2390775"/>
              <a:gd name="connsiteY1" fmla="*/ 0 h 1552575"/>
              <a:gd name="connsiteX2" fmla="*/ 1267111 w 2390775"/>
              <a:gd name="connsiteY2" fmla="*/ 0 h 1552575"/>
              <a:gd name="connsiteX3" fmla="*/ 2390775 w 2390775"/>
              <a:gd name="connsiteY3" fmla="*/ 0 h 1552575"/>
              <a:gd name="connsiteX4" fmla="*/ 2390775 w 2390775"/>
              <a:gd name="connsiteY4" fmla="*/ 470948 h 1552575"/>
              <a:gd name="connsiteX5" fmla="*/ 2390775 w 2390775"/>
              <a:gd name="connsiteY5" fmla="*/ 1019524 h 1552575"/>
              <a:gd name="connsiteX6" fmla="*/ 2390775 w 2390775"/>
              <a:gd name="connsiteY6" fmla="*/ 1552575 h 1552575"/>
              <a:gd name="connsiteX7" fmla="*/ 1840897 w 2390775"/>
              <a:gd name="connsiteY7" fmla="*/ 1552575 h 1552575"/>
              <a:gd name="connsiteX8" fmla="*/ 1267111 w 2390775"/>
              <a:gd name="connsiteY8" fmla="*/ 1552575 h 1552575"/>
              <a:gd name="connsiteX9" fmla="*/ 741140 w 2390775"/>
              <a:gd name="connsiteY9" fmla="*/ 1552575 h 1552575"/>
              <a:gd name="connsiteX10" fmla="*/ 0 w 2390775"/>
              <a:gd name="connsiteY10" fmla="*/ 1552575 h 1552575"/>
              <a:gd name="connsiteX11" fmla="*/ 0 w 2390775"/>
              <a:gd name="connsiteY11" fmla="*/ 1019524 h 1552575"/>
              <a:gd name="connsiteX12" fmla="*/ 0 w 2390775"/>
              <a:gd name="connsiteY12" fmla="*/ 548576 h 1552575"/>
              <a:gd name="connsiteX13" fmla="*/ 0 w 2390775"/>
              <a:gd name="connsiteY13"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5" h="1552575" fill="none" extrusionOk="0">
                <a:moveTo>
                  <a:pt x="0" y="0"/>
                </a:moveTo>
                <a:cubicBezTo>
                  <a:pt x="270634" y="-40757"/>
                  <a:pt x="420689" y="39039"/>
                  <a:pt x="645509" y="0"/>
                </a:cubicBezTo>
                <a:cubicBezTo>
                  <a:pt x="870329" y="-39039"/>
                  <a:pt x="1104289" y="19407"/>
                  <a:pt x="1267111" y="0"/>
                </a:cubicBezTo>
                <a:cubicBezTo>
                  <a:pt x="1429933" y="-19407"/>
                  <a:pt x="2014065" y="68840"/>
                  <a:pt x="2390775" y="0"/>
                </a:cubicBezTo>
                <a:cubicBezTo>
                  <a:pt x="2419310" y="194955"/>
                  <a:pt x="2372356" y="291489"/>
                  <a:pt x="2390775" y="470948"/>
                </a:cubicBezTo>
                <a:cubicBezTo>
                  <a:pt x="2409194" y="650407"/>
                  <a:pt x="2329078" y="841431"/>
                  <a:pt x="2390775" y="1019524"/>
                </a:cubicBezTo>
                <a:cubicBezTo>
                  <a:pt x="2452472" y="1197617"/>
                  <a:pt x="2376932" y="1308212"/>
                  <a:pt x="2390775" y="1552575"/>
                </a:cubicBezTo>
                <a:cubicBezTo>
                  <a:pt x="2155504" y="1554356"/>
                  <a:pt x="1953403" y="1514134"/>
                  <a:pt x="1840897" y="1552575"/>
                </a:cubicBezTo>
                <a:cubicBezTo>
                  <a:pt x="1728391" y="1591016"/>
                  <a:pt x="1389933" y="1531141"/>
                  <a:pt x="1267111" y="1552575"/>
                </a:cubicBezTo>
                <a:cubicBezTo>
                  <a:pt x="1144289" y="1574009"/>
                  <a:pt x="851270" y="1542235"/>
                  <a:pt x="741140" y="1552575"/>
                </a:cubicBezTo>
                <a:cubicBezTo>
                  <a:pt x="631010" y="1562915"/>
                  <a:pt x="189364" y="1547750"/>
                  <a:pt x="0" y="1552575"/>
                </a:cubicBezTo>
                <a:cubicBezTo>
                  <a:pt x="-29955" y="1424708"/>
                  <a:pt x="20013" y="1143447"/>
                  <a:pt x="0" y="1019524"/>
                </a:cubicBezTo>
                <a:cubicBezTo>
                  <a:pt x="-20013" y="895601"/>
                  <a:pt x="53119" y="758914"/>
                  <a:pt x="0" y="548576"/>
                </a:cubicBezTo>
                <a:cubicBezTo>
                  <a:pt x="-53119" y="338238"/>
                  <a:pt x="10459" y="259718"/>
                  <a:pt x="0" y="0"/>
                </a:cubicBezTo>
                <a:close/>
              </a:path>
              <a:path w="2390775" h="1552575" stroke="0" extrusionOk="0">
                <a:moveTo>
                  <a:pt x="0" y="0"/>
                </a:moveTo>
                <a:cubicBezTo>
                  <a:pt x="215876" y="-52752"/>
                  <a:pt x="374848" y="7985"/>
                  <a:pt x="573786" y="0"/>
                </a:cubicBezTo>
                <a:cubicBezTo>
                  <a:pt x="772724" y="-7985"/>
                  <a:pt x="883509" y="54235"/>
                  <a:pt x="1099757" y="0"/>
                </a:cubicBezTo>
                <a:cubicBezTo>
                  <a:pt x="1316005" y="-54235"/>
                  <a:pt x="1499067" y="73668"/>
                  <a:pt x="1745266" y="0"/>
                </a:cubicBezTo>
                <a:cubicBezTo>
                  <a:pt x="1991465" y="-73668"/>
                  <a:pt x="2196143" y="184"/>
                  <a:pt x="2390775" y="0"/>
                </a:cubicBezTo>
                <a:cubicBezTo>
                  <a:pt x="2427303" y="103972"/>
                  <a:pt x="2334492" y="347770"/>
                  <a:pt x="2390775" y="501999"/>
                </a:cubicBezTo>
                <a:cubicBezTo>
                  <a:pt x="2447058" y="656228"/>
                  <a:pt x="2342218" y="762559"/>
                  <a:pt x="2390775" y="988473"/>
                </a:cubicBezTo>
                <a:cubicBezTo>
                  <a:pt x="2439332" y="1214387"/>
                  <a:pt x="2356987" y="1324857"/>
                  <a:pt x="2390775" y="1552575"/>
                </a:cubicBezTo>
                <a:cubicBezTo>
                  <a:pt x="2143629" y="1555432"/>
                  <a:pt x="1982252" y="1490314"/>
                  <a:pt x="1793081" y="1552575"/>
                </a:cubicBezTo>
                <a:cubicBezTo>
                  <a:pt x="1603910" y="1614836"/>
                  <a:pt x="1400595" y="1499354"/>
                  <a:pt x="1267111" y="1552575"/>
                </a:cubicBezTo>
                <a:cubicBezTo>
                  <a:pt x="1133627" y="1605796"/>
                  <a:pt x="850103" y="1522100"/>
                  <a:pt x="669417" y="1552575"/>
                </a:cubicBezTo>
                <a:cubicBezTo>
                  <a:pt x="488731" y="1583050"/>
                  <a:pt x="171791" y="1498296"/>
                  <a:pt x="0" y="1552575"/>
                </a:cubicBezTo>
                <a:cubicBezTo>
                  <a:pt x="-11069" y="1362001"/>
                  <a:pt x="36727" y="1193362"/>
                  <a:pt x="0" y="1050576"/>
                </a:cubicBezTo>
                <a:cubicBezTo>
                  <a:pt x="-36727" y="907790"/>
                  <a:pt x="48897" y="791677"/>
                  <a:pt x="0" y="548577"/>
                </a:cubicBezTo>
                <a:cubicBezTo>
                  <a:pt x="-48897" y="305477"/>
                  <a:pt x="54021" y="265643"/>
                  <a:pt x="0" y="0"/>
                </a:cubicBezTo>
                <a:close/>
              </a:path>
            </a:pathLst>
          </a:custGeom>
          <a:ln>
            <a:solidFill>
              <a:schemeClr val="accent1"/>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pic>
    </p:spTree>
    <p:extLst>
      <p:ext uri="{BB962C8B-B14F-4D97-AF65-F5344CB8AC3E}">
        <p14:creationId xmlns:p14="http://schemas.microsoft.com/office/powerpoint/2010/main" val="2424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233275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Treasurer</a:t>
            </a:r>
          </a:p>
        </p:txBody>
      </p:sp>
    </p:spTree>
    <p:extLst>
      <p:ext uri="{BB962C8B-B14F-4D97-AF65-F5344CB8AC3E}">
        <p14:creationId xmlns:p14="http://schemas.microsoft.com/office/powerpoint/2010/main" val="277707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838200" y="1719383"/>
            <a:ext cx="10515600" cy="3941763"/>
          </a:xfrm>
        </p:spPr>
        <p:txBody>
          <a:bodyPr/>
          <a:lstStyle/>
          <a:p>
            <a:pPr lvl="0"/>
            <a:r>
              <a:rPr lang="en-CA" dirty="0">
                <a:solidFill>
                  <a:schemeClr val="accent1"/>
                </a:solidFill>
                <a:latin typeface="+mj-lt"/>
              </a:rPr>
              <a:t>Learn the essentials of good financial management</a:t>
            </a:r>
            <a:endParaRPr lang="en-US" dirty="0">
              <a:solidFill>
                <a:schemeClr val="accent1"/>
              </a:solidFill>
              <a:latin typeface="+mj-lt"/>
            </a:endParaRPr>
          </a:p>
          <a:p>
            <a:r>
              <a:rPr lang="en-CA" dirty="0">
                <a:solidFill>
                  <a:schemeClr val="accent1"/>
                </a:solidFill>
                <a:latin typeface="+mj-lt"/>
              </a:rPr>
              <a:t>Become knowledgeable about Treasurer position requirements</a:t>
            </a:r>
            <a:endParaRPr lang="en-US" dirty="0">
              <a:solidFill>
                <a:schemeClr val="accent1"/>
              </a:solidFill>
              <a:latin typeface="+mj-lt"/>
            </a:endParaRPr>
          </a:p>
          <a:p>
            <a:pPr lvl="0"/>
            <a:r>
              <a:rPr lang="en-CA" dirty="0">
                <a:solidFill>
                  <a:schemeClr val="accent1"/>
                </a:solidFill>
                <a:latin typeface="+mj-lt"/>
              </a:rPr>
              <a:t>Learn to process transactions in the centralized banking environment</a:t>
            </a:r>
            <a:endParaRPr lang="en-US" dirty="0">
              <a:solidFill>
                <a:schemeClr val="accent1"/>
              </a:solidFill>
              <a:latin typeface="+mj-lt"/>
            </a:endParaRPr>
          </a:p>
          <a:p>
            <a:pPr lvl="0"/>
            <a:r>
              <a:rPr lang="en-CA" dirty="0">
                <a:solidFill>
                  <a:schemeClr val="accent1"/>
                </a:solidFill>
                <a:latin typeface="+mj-lt"/>
              </a:rPr>
              <a:t>Know how to get support</a:t>
            </a:r>
          </a:p>
          <a:p>
            <a:pPr lvl="0"/>
            <a:r>
              <a:rPr lang="en-CA" dirty="0">
                <a:solidFill>
                  <a:schemeClr val="accent1"/>
                </a:solidFill>
                <a:latin typeface="+mj-lt"/>
              </a:rPr>
              <a:t>Know what resources are available to help with banking processes</a:t>
            </a:r>
            <a:endParaRPr lang="en-US" dirty="0">
              <a:solidFill>
                <a:schemeClr val="accent1"/>
              </a:solidFill>
              <a:latin typeface="+mj-lt"/>
            </a:endParaRPr>
          </a:p>
        </p:txBody>
      </p:sp>
      <p:sp>
        <p:nvSpPr>
          <p:cNvPr id="5" name="Slide Number Placeholder 4">
            <a:extLst>
              <a:ext uri="{FF2B5EF4-FFF2-40B4-BE49-F238E27FC236}">
                <a16:creationId xmlns:a16="http://schemas.microsoft.com/office/drawing/2014/main" id="{902DADCC-8F44-48C3-8B22-2EC161B7ABFD}"/>
              </a:ext>
            </a:extLst>
          </p:cNvPr>
          <p:cNvSpPr>
            <a:spLocks noGrp="1"/>
          </p:cNvSpPr>
          <p:nvPr>
            <p:ph type="sldNum" sz="quarter" idx="12"/>
          </p:nvPr>
        </p:nvSpPr>
        <p:spPr/>
        <p:txBody>
          <a:bodyPr/>
          <a:lstStyle/>
          <a:p>
            <a:fld id="{91282398-6795-448D-A7D5-5E173B797758}" type="slidenum">
              <a:rPr lang="en-CA" smtClean="0"/>
              <a:t>8</a:t>
            </a:fld>
            <a:endParaRPr lang="en-CA" dirty="0"/>
          </a:p>
        </p:txBody>
      </p:sp>
    </p:spTree>
    <p:extLst>
      <p:ext uri="{BB962C8B-B14F-4D97-AF65-F5344CB8AC3E}">
        <p14:creationId xmlns:p14="http://schemas.microsoft.com/office/powerpoint/2010/main" val="11801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68AFA4-6BDD-4EA1-8E55-66C8171A9805}"/>
              </a:ext>
            </a:extLst>
          </p:cNvPr>
          <p:cNvSpPr>
            <a:spLocks noGrp="1"/>
          </p:cNvSpPr>
          <p:nvPr>
            <p:ph type="title"/>
          </p:nvPr>
        </p:nvSpPr>
        <p:spPr/>
        <p:txBody>
          <a:bodyPr/>
          <a:lstStyle/>
          <a:p>
            <a:r>
              <a:rPr lang="en-US" dirty="0"/>
              <a:t>Role of the Treasurer</a:t>
            </a:r>
            <a:endParaRPr lang="en-CA" dirty="0"/>
          </a:p>
        </p:txBody>
      </p:sp>
      <p:sp>
        <p:nvSpPr>
          <p:cNvPr id="4" name="Slide Number Placeholder 3">
            <a:extLst>
              <a:ext uri="{FF2B5EF4-FFF2-40B4-BE49-F238E27FC236}">
                <a16:creationId xmlns:a16="http://schemas.microsoft.com/office/drawing/2014/main" id="{D7CC9D75-1416-4B21-AF84-3265B6B31A60}"/>
              </a:ext>
            </a:extLst>
          </p:cNvPr>
          <p:cNvSpPr>
            <a:spLocks noGrp="1"/>
          </p:cNvSpPr>
          <p:nvPr>
            <p:ph type="sldNum" sz="quarter" idx="12"/>
          </p:nvPr>
        </p:nvSpPr>
        <p:spPr/>
        <p:txBody>
          <a:bodyPr/>
          <a:lstStyle/>
          <a:p>
            <a:fld id="{91282398-6795-448D-A7D5-5E173B797758}" type="slidenum">
              <a:rPr lang="en-CA" smtClean="0"/>
              <a:t>9</a:t>
            </a:fld>
            <a:endParaRPr lang="en-CA" dirty="0"/>
          </a:p>
        </p:txBody>
      </p:sp>
      <p:pic>
        <p:nvPicPr>
          <p:cNvPr id="32" name="Picture 31"/>
          <p:cNvPicPr>
            <a:picLocks noChangeAspect="1"/>
          </p:cNvPicPr>
          <p:nvPr/>
        </p:nvPicPr>
        <p:blipFill>
          <a:blip r:embed="rId3"/>
          <a:stretch>
            <a:fillRect/>
          </a:stretch>
        </p:blipFill>
        <p:spPr>
          <a:xfrm>
            <a:off x="6230912" y="1474765"/>
            <a:ext cx="4975568" cy="4881585"/>
          </a:xfrm>
          <a:prstGeom prst="rect">
            <a:avLst/>
          </a:prstGeom>
        </p:spPr>
      </p:pic>
      <p:pic>
        <p:nvPicPr>
          <p:cNvPr id="33" name="Picture 32"/>
          <p:cNvPicPr>
            <a:picLocks noChangeAspect="1"/>
          </p:cNvPicPr>
          <p:nvPr/>
        </p:nvPicPr>
        <p:blipFill>
          <a:blip r:embed="rId4"/>
          <a:stretch>
            <a:fillRect/>
          </a:stretch>
        </p:blipFill>
        <p:spPr>
          <a:xfrm>
            <a:off x="838200" y="1474766"/>
            <a:ext cx="4975567" cy="4881584"/>
          </a:xfrm>
          <a:prstGeom prst="rect">
            <a:avLst/>
          </a:prstGeom>
        </p:spPr>
      </p:pic>
    </p:spTree>
    <p:extLst>
      <p:ext uri="{BB962C8B-B14F-4D97-AF65-F5344CB8AC3E}">
        <p14:creationId xmlns:p14="http://schemas.microsoft.com/office/powerpoint/2010/main" val="2172544039"/>
      </p:ext>
    </p:extLst>
  </p:cSld>
  <p:clrMapOvr>
    <a:masterClrMapping/>
  </p:clrMapOvr>
</p:sld>
</file>

<file path=ppt/theme/theme1.xml><?xml version="1.0" encoding="utf-8"?>
<a:theme xmlns:a="http://schemas.openxmlformats.org/drawingml/2006/main" name="Office Theme">
  <a:themeElements>
    <a:clrScheme name="GGC">
      <a:dk1>
        <a:srgbClr val="000000"/>
      </a:dk1>
      <a:lt1>
        <a:sysClr val="window" lastClr="FFFFFF"/>
      </a:lt1>
      <a:dk2>
        <a:srgbClr val="646464"/>
      </a:dk2>
      <a:lt2>
        <a:srgbClr val="EDEDED"/>
      </a:lt2>
      <a:accent1>
        <a:srgbClr val="005B94"/>
      </a:accent1>
      <a:accent2>
        <a:srgbClr val="64CBE8"/>
      </a:accent2>
      <a:accent3>
        <a:srgbClr val="C3E8F3"/>
      </a:accent3>
      <a:accent4>
        <a:srgbClr val="646464"/>
      </a:accent4>
      <a:accent5>
        <a:srgbClr val="969696"/>
      </a:accent5>
      <a:accent6>
        <a:srgbClr val="C8C8C8"/>
      </a:accent6>
      <a:hlink>
        <a:srgbClr val="005B94"/>
      </a:hlink>
      <a:folHlink>
        <a:srgbClr val="64CBE8"/>
      </a:folHlink>
    </a:clrScheme>
    <a:fontScheme name="Custom 1">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ECF018AC87BC48973E57F2E0B68084" ma:contentTypeVersion="11" ma:contentTypeDescription="Create a new document." ma:contentTypeScope="" ma:versionID="d1b9a53f167a664c687920f6358eecb6">
  <xsd:schema xmlns:xsd="http://www.w3.org/2001/XMLSchema" xmlns:xs="http://www.w3.org/2001/XMLSchema" xmlns:p="http://schemas.microsoft.com/office/2006/metadata/properties" xmlns:ns3="1fa914ee-d863-40c7-879b-08d1b075cc5e" xmlns:ns4="c63c9f21-b259-456c-b79b-08af335e5bd7" targetNamespace="http://schemas.microsoft.com/office/2006/metadata/properties" ma:root="true" ma:fieldsID="530db06b8a948b496b3d0ba37ca9d738" ns3:_="" ns4:_="">
    <xsd:import namespace="1fa914ee-d863-40c7-879b-08d1b075cc5e"/>
    <xsd:import namespace="c63c9f21-b259-456c-b79b-08af335e5bd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a914ee-d863-40c7-879b-08d1b075cc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3c9f21-b259-456c-b79b-08af335e5b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4EF24A-7B10-47E8-8EA9-9EAD1D2BD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a914ee-d863-40c7-879b-08d1b075cc5e"/>
    <ds:schemaRef ds:uri="c63c9f21-b259-456c-b79b-08af335e5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CB7C24-CCB7-4BF9-A634-D0C604B4FEA4}">
  <ds:schemaRefs>
    <ds:schemaRef ds:uri="http://schemas.microsoft.com/sharepoint/v3/contenttype/forms"/>
  </ds:schemaRefs>
</ds:datastoreItem>
</file>

<file path=customXml/itemProps3.xml><?xml version="1.0" encoding="utf-8"?>
<ds:datastoreItem xmlns:ds="http://schemas.openxmlformats.org/officeDocument/2006/customXml" ds:itemID="{D2D193F3-7F53-4CD4-B831-6C8B6F49CC1E}">
  <ds:schemaRefs>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www.w3.org/XML/1998/namespace"/>
    <ds:schemaRef ds:uri="c63c9f21-b259-456c-b79b-08af335e5bd7"/>
    <ds:schemaRef ds:uri="http://schemas.microsoft.com/office/infopath/2007/PartnerControls"/>
    <ds:schemaRef ds:uri="1fa914ee-d863-40c7-879b-08d1b075cc5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21006</TotalTime>
  <Words>5420</Words>
  <Application>Microsoft Office PowerPoint</Application>
  <PresentationFormat>Widescreen</PresentationFormat>
  <Paragraphs>644</Paragraphs>
  <Slides>64</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Century Gothic</vt:lpstr>
      <vt:lpstr>Franklin Gothic Medium</vt:lpstr>
      <vt:lpstr>Segoe</vt:lpstr>
      <vt:lpstr>Wingdings</vt:lpstr>
      <vt:lpstr>Office Theme</vt:lpstr>
      <vt:lpstr> Unified Banking Treasurer Training  Module 1 Overview, Revenue, Expenses, </vt:lpstr>
      <vt:lpstr>Welcome</vt:lpstr>
      <vt:lpstr>Agenda</vt:lpstr>
      <vt:lpstr>Overview of Unified Banking </vt:lpstr>
      <vt:lpstr>What is Unified Banking Services</vt:lpstr>
      <vt:lpstr>What is Unified Banking Services</vt:lpstr>
      <vt:lpstr>The Treasurer</vt:lpstr>
      <vt:lpstr>Learning Objectives</vt:lpstr>
      <vt:lpstr>Role of the Treasurer</vt:lpstr>
      <vt:lpstr>Responsibilities of a Treasurer</vt:lpstr>
      <vt:lpstr>Responsibilities of a Treasurer</vt:lpstr>
      <vt:lpstr>Key Actions </vt:lpstr>
      <vt:lpstr>Budgeting </vt:lpstr>
      <vt:lpstr>Accountability for Public Funds</vt:lpstr>
      <vt:lpstr>Demo - Accessing Unified Banking System</vt:lpstr>
      <vt:lpstr>Demo - Log in to Unified Banking</vt:lpstr>
      <vt:lpstr>Demo - Key Components – Dashboard </vt:lpstr>
      <vt:lpstr>Demo - Dashboard</vt:lpstr>
      <vt:lpstr>Demo - Dashboard</vt:lpstr>
      <vt:lpstr>Revenues</vt:lpstr>
      <vt:lpstr>Revenues</vt:lpstr>
      <vt:lpstr>Revenues</vt:lpstr>
      <vt:lpstr>Revenues</vt:lpstr>
      <vt:lpstr>Revenues</vt:lpstr>
      <vt:lpstr>Revenues </vt:lpstr>
      <vt:lpstr>Revenues </vt:lpstr>
      <vt:lpstr>Demo - Allocating Revenue</vt:lpstr>
      <vt:lpstr>Demo - Allocating Revenue</vt:lpstr>
      <vt:lpstr>Demo - Allocating Revenue</vt:lpstr>
      <vt:lpstr>Demo - Allocating Revenue</vt:lpstr>
      <vt:lpstr>Demo - Revenue Distribution List</vt:lpstr>
      <vt:lpstr>Revenues</vt:lpstr>
      <vt:lpstr>Expenses </vt:lpstr>
      <vt:lpstr>Expenses</vt:lpstr>
      <vt:lpstr>Expenses </vt:lpstr>
      <vt:lpstr>Demo – Allocating a P-Card expense</vt:lpstr>
      <vt:lpstr>Demo – Allocating a  P-Card expense</vt:lpstr>
      <vt:lpstr>Demo – Allocating a P-Card expense</vt:lpstr>
      <vt:lpstr>Demo – Allocating a P-Card expense   - top section</vt:lpstr>
      <vt:lpstr>Demo – Allocating a P-Card expense  - middle section</vt:lpstr>
      <vt:lpstr>Demo – Allocating a P-Card expense</vt:lpstr>
      <vt:lpstr>Demo – Allocating a P-Card expense</vt:lpstr>
      <vt:lpstr>Demo – Lost or Incomplete Receipt form</vt:lpstr>
      <vt:lpstr>Expenses </vt:lpstr>
      <vt:lpstr>Expenses  - Purchase Card</vt:lpstr>
      <vt:lpstr>Expenses  - Purchase Card</vt:lpstr>
      <vt:lpstr>Expenses  - Purchase Card</vt:lpstr>
      <vt:lpstr>Expenses  Purchase Card</vt:lpstr>
      <vt:lpstr>Expenses - Purchase Card</vt:lpstr>
      <vt:lpstr>Expenses</vt:lpstr>
      <vt:lpstr>Expenses</vt:lpstr>
      <vt:lpstr>Demo - Manual Expense</vt:lpstr>
      <vt:lpstr>Creating a new Manual Expense</vt:lpstr>
      <vt:lpstr>Creating a new Manual Expense</vt:lpstr>
      <vt:lpstr>Creating a new Manual Expense</vt:lpstr>
      <vt:lpstr>Demo - Expenses Distribution list </vt:lpstr>
      <vt:lpstr>Expenses</vt:lpstr>
      <vt:lpstr>Expenses</vt:lpstr>
      <vt:lpstr>Expenses</vt:lpstr>
      <vt:lpstr>Expenses</vt:lpstr>
      <vt:lpstr>Expenses</vt:lpstr>
      <vt:lpstr>PowerPoint Presentation</vt:lpstr>
      <vt:lpstr>PowerPoint Presentation</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Willow MacKenzie</dc:creator>
  <cp:keywords/>
  <dc:description/>
  <cp:lastModifiedBy>Jeannie Cosgrove</cp:lastModifiedBy>
  <cp:revision>601</cp:revision>
  <cp:lastPrinted>2020-03-17T14:58:09Z</cp:lastPrinted>
  <dcterms:created xsi:type="dcterms:W3CDTF">2017-11-29T18:26:18Z</dcterms:created>
  <dcterms:modified xsi:type="dcterms:W3CDTF">2020-11-06T03:56:21Z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0x010100EAECF018AC87BC48973E57F2E0B68084</vt:lpwstr>
  </property>
</Properties>
</file>